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6" r:id="rId2"/>
    <p:sldId id="337" r:id="rId3"/>
    <p:sldId id="360" r:id="rId4"/>
    <p:sldId id="362" r:id="rId5"/>
    <p:sldId id="361" r:id="rId6"/>
    <p:sldId id="258" r:id="rId7"/>
    <p:sldId id="263" r:id="rId8"/>
    <p:sldId id="261" r:id="rId9"/>
    <p:sldId id="264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70" r:id="rId21"/>
    <p:sldId id="259" r:id="rId22"/>
    <p:sldId id="284" r:id="rId23"/>
    <p:sldId id="288" r:id="rId24"/>
    <p:sldId id="356" r:id="rId25"/>
    <p:sldId id="283" r:id="rId26"/>
    <p:sldId id="267" r:id="rId27"/>
    <p:sldId id="350" r:id="rId28"/>
    <p:sldId id="357" r:id="rId29"/>
    <p:sldId id="285" r:id="rId30"/>
    <p:sldId id="358" r:id="rId31"/>
    <p:sldId id="269" r:id="rId32"/>
    <p:sldId id="359" r:id="rId33"/>
    <p:sldId id="351" r:id="rId34"/>
    <p:sldId id="286" r:id="rId35"/>
    <p:sldId id="295" r:id="rId36"/>
    <p:sldId id="292" r:id="rId37"/>
    <p:sldId id="293" r:id="rId38"/>
    <p:sldId id="287" r:id="rId39"/>
    <p:sldId id="294" r:id="rId40"/>
    <p:sldId id="289" r:id="rId41"/>
    <p:sldId id="352" r:id="rId42"/>
    <p:sldId id="353" r:id="rId43"/>
    <p:sldId id="354" r:id="rId44"/>
    <p:sldId id="355" r:id="rId45"/>
    <p:sldId id="297" r:id="rId46"/>
    <p:sldId id="296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7" r:id="rId74"/>
    <p:sldId id="328" r:id="rId75"/>
    <p:sldId id="329" r:id="rId76"/>
    <p:sldId id="326" r:id="rId77"/>
    <p:sldId id="330" r:id="rId78"/>
    <p:sldId id="331" r:id="rId79"/>
    <p:sldId id="332" r:id="rId80"/>
    <p:sldId id="333" r:id="rId81"/>
    <p:sldId id="334" r:id="rId82"/>
    <p:sldId id="338" r:id="rId83"/>
    <p:sldId id="345" r:id="rId84"/>
    <p:sldId id="344" r:id="rId85"/>
    <p:sldId id="349" r:id="rId86"/>
    <p:sldId id="343" r:id="rId87"/>
    <p:sldId id="339" r:id="rId88"/>
    <p:sldId id="340" r:id="rId89"/>
    <p:sldId id="341" r:id="rId90"/>
    <p:sldId id="342" r:id="rId91"/>
    <p:sldId id="347" r:id="rId92"/>
    <p:sldId id="348" r:id="rId93"/>
    <p:sldId id="262" r:id="rId94"/>
    <p:sldId id="260" r:id="rId95"/>
    <p:sldId id="363" r:id="rId9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5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859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659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784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154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59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5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691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534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022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10/02/2025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GkpbbMNa4E?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nity.com/download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MdX3Rr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www.google.com/imgres?q=3d%20gizmo&amp;imgurl=https%3A%2F%2Fdocs.blender.org%2Fmanual%2Fen%2Flatest%2F_images%2Feditors_3dview_display_gizmo_options-scale.png&amp;imgrefurl=https%3A%2F%2Fdocs.blender.org%2Fmanual%2Fen%2Flatest%2Feditors%2F3dview%2Fdisplay%2Fgizmo.html&amp;docid=7OnlgCCxoleKjM&amp;tbnid=5PwKpUY9WZDw9M&amp;vet=12ahUKEwi6xqOLlL6LAxVK-AIHHc9VBiUQM3oECFQQAA..i&amp;w=240&amp;h=240&amp;hcb=2&amp;ved=2ahUKEwi6xqOLlL6LAxVK-AIHHc9VBiUQM3oECFQQA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1 : 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79B5-F349-56AB-570D-D7F8B56E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25"/>
            <a:ext cx="10515600" cy="1325563"/>
          </a:xfrm>
        </p:spPr>
        <p:txBody>
          <a:bodyPr/>
          <a:lstStyle/>
          <a:p>
            <a:r>
              <a:rPr lang="en-US" dirty="0"/>
              <a:t>This course should be called 3D rendering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D3289-0DC4-D006-6205-E173C89CDDF1}"/>
              </a:ext>
            </a:extLst>
          </p:cNvPr>
          <p:cNvSpPr txBox="1"/>
          <p:nvPr/>
        </p:nvSpPr>
        <p:spPr>
          <a:xfrm>
            <a:off x="90236" y="1443788"/>
            <a:ext cx="10814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Rendering : creating an image, based on a description of a scene, using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Description is models, textures, animations, camera settings… and a bunch of other stuff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“graphics programming” would also be a good name for this course</a:t>
            </a:r>
          </a:p>
        </p:txBody>
      </p:sp>
      <p:pic>
        <p:nvPicPr>
          <p:cNvPr id="5" name="Picture 4" descr="A group of wireframe figures&#10;&#10;Description automatically generated with medium confidence">
            <a:extLst>
              <a:ext uri="{FF2B5EF4-FFF2-40B4-BE49-F238E27FC236}">
                <a16:creationId xmlns:a16="http://schemas.microsoft.com/office/drawing/2014/main" id="{4043DB8C-A64C-4FED-892F-569C3783D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342"/>
            <a:ext cx="4760279" cy="267765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2DF277C-9B4A-B35C-B622-F62B376CD6E5}"/>
              </a:ext>
            </a:extLst>
          </p:cNvPr>
          <p:cNvSpPr/>
          <p:nvPr/>
        </p:nvSpPr>
        <p:spPr>
          <a:xfrm>
            <a:off x="4978400" y="5319486"/>
            <a:ext cx="1204686" cy="45719"/>
          </a:xfrm>
          <a:prstGeom prst="rightArrow">
            <a:avLst/>
          </a:prstGeom>
          <a:ln w="1238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 descr="A toy figurine of two people&#10;&#10;Description automatically generated">
            <a:extLst>
              <a:ext uri="{FF2B5EF4-FFF2-40B4-BE49-F238E27FC236}">
                <a16:creationId xmlns:a16="http://schemas.microsoft.com/office/drawing/2014/main" id="{DB7A1D84-64F8-317D-41B7-787A0F981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865" y="3928028"/>
            <a:ext cx="4308782" cy="29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85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3029803" y="5179325"/>
            <a:ext cx="5231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anyone know the difference?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03840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2197290" y="5404514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Movie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8893128" y="5373389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Game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85948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1050878" y="5327333"/>
            <a:ext cx="318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Offline rendering</a:t>
            </a:r>
            <a:br>
              <a:rPr lang="en-US" sz="2800" dirty="0"/>
            </a:br>
            <a:r>
              <a:rPr lang="en-US" sz="2800" dirty="0"/>
              <a:t>Do calculations once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6859612" y="5107880"/>
            <a:ext cx="43415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Game</a:t>
            </a:r>
            <a:br>
              <a:rPr lang="en-US" sz="2800" dirty="0"/>
            </a:br>
            <a:r>
              <a:rPr lang="en-US" sz="2800" dirty="0"/>
              <a:t>Do calculations continuously</a:t>
            </a:r>
          </a:p>
          <a:p>
            <a:r>
              <a:rPr lang="en-US" sz="2800" dirty="0"/>
              <a:t>Why?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37302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1289507" y="5158855"/>
            <a:ext cx="2837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(offline) rendering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7848259" y="5065723"/>
            <a:ext cx="2972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Realtime rendering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91796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043"/>
            <a:ext cx="57150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6608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  <a:br>
              <a:rPr lang="en-US" sz="2400" dirty="0"/>
            </a:br>
            <a:r>
              <a:rPr lang="en-US" sz="2400" dirty="0"/>
              <a:t>Assume we’re rendering 60 frames per second (fps)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17265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043"/>
            <a:ext cx="57150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6636225" y="2736502"/>
            <a:ext cx="33274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60 frames per second</a:t>
            </a:r>
          </a:p>
          <a:p>
            <a:r>
              <a:rPr lang="en-US" sz="2800" dirty="0"/>
              <a:t>1 second / 60</a:t>
            </a:r>
          </a:p>
          <a:p>
            <a:r>
              <a:rPr lang="en-US" sz="2800" dirty="0"/>
              <a:t>16.6 </a:t>
            </a:r>
            <a:r>
              <a:rPr lang="en-US" sz="2800" dirty="0" err="1"/>
              <a:t>ms</a:t>
            </a:r>
            <a:r>
              <a:rPr lang="en-US" sz="2800" dirty="0"/>
              <a:t> per frame 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56451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5543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</a:p>
          <a:p>
            <a:r>
              <a:rPr lang="en-US" sz="2400" dirty="0"/>
              <a:t>Movies display at least 24 fps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16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5543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</a:p>
          <a:p>
            <a:r>
              <a:rPr lang="en-US" sz="2400" dirty="0"/>
              <a:t>Movies display at least 24 fps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32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question! It doesn’t matter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1" y="3374084"/>
            <a:ext cx="6411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only need to render once (no user input)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Anecdotally, about 80-400 hours on a single pc for one frame, but is always rendered on a farm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7F57-A435-5D18-7D51-969AB2F1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very happy you’re here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6C7F-F610-A426-2781-E2E2DA72AAF0}"/>
              </a:ext>
            </a:extLst>
          </p:cNvPr>
          <p:cNvSpPr txBox="1"/>
          <p:nvPr/>
        </p:nvSpPr>
        <p:spPr>
          <a:xfrm>
            <a:off x="758890" y="1910600"/>
            <a:ext cx="94923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 really like 3d graphics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a very satisfying topic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We got a lot of class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have very few class hours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498680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2426-9D77-CDF2-000C-6DD96156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" y="365125"/>
            <a:ext cx="12075993" cy="1325563"/>
          </a:xfrm>
        </p:spPr>
        <p:txBody>
          <a:bodyPr/>
          <a:lstStyle/>
          <a:p>
            <a:r>
              <a:rPr lang="en-US" dirty="0"/>
              <a:t>This course should be called “</a:t>
            </a:r>
            <a:r>
              <a:rPr lang="en-US" dirty="0" err="1"/>
              <a:t>realtime</a:t>
            </a:r>
            <a:r>
              <a:rPr lang="en-US" dirty="0"/>
              <a:t> 3D rendering”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8B0B9-99B9-0951-AB4D-917EC4C5D2CE}"/>
              </a:ext>
            </a:extLst>
          </p:cNvPr>
          <p:cNvSpPr txBox="1"/>
          <p:nvPr/>
        </p:nvSpPr>
        <p:spPr>
          <a:xfrm>
            <a:off x="464024" y="1613594"/>
            <a:ext cx="1099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learn how to make 3D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use the graphics card (GPU) to do it fast enough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007397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58FB-00CF-D10A-CC8A-82ACD6BE5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EAC1E-50A5-E5B1-3B92-1ADF35B0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10F50F-45B5-C7FB-DF9B-1B0908099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98211"/>
              </p:ext>
            </p:extLst>
          </p:nvPr>
        </p:nvGraphicFramePr>
        <p:xfrm>
          <a:off x="5124734" y="1"/>
          <a:ext cx="6602496" cy="685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522129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</a:p>
                    <a:p>
                      <a:r>
                        <a:rPr lang="en-US" dirty="0"/>
                        <a:t>Normal maps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 /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r>
                        <a:rPr lang="en-US" dirty="0"/>
                        <a:t>Aliasing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892A4E6-3DB3-6F9F-FDC3-D590336BA6E0}"/>
              </a:ext>
            </a:extLst>
          </p:cNvPr>
          <p:cNvSpPr txBox="1"/>
          <p:nvPr/>
        </p:nvSpPr>
        <p:spPr>
          <a:xfrm>
            <a:off x="246185" y="1741714"/>
            <a:ext cx="431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was last year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  <a:p>
            <a:r>
              <a:rPr lang="en-US" sz="2800" dirty="0">
                <a:sym typeface="Wingdings" panose="05000000000000000000" pitchFamily="2" charset="2"/>
              </a:rPr>
              <a:t>Still need to think about this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04653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101-F5EC-F9AF-E2DD-382B629D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might not make a lot of sense yet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B7506-2A2D-12A8-989F-541C35A38AA0}"/>
              </a:ext>
            </a:extLst>
          </p:cNvPr>
          <p:cNvSpPr txBox="1"/>
          <p:nvPr/>
        </p:nvSpPr>
        <p:spPr>
          <a:xfrm>
            <a:off x="323461" y="2968388"/>
            <a:ext cx="118001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We’ll do some hands one things with Unity this class and (hopefully) it will start to make more 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Unfortunately, this will be true of this course as well. Rendering is a lot of simple separate parts, that  only make </a:t>
            </a:r>
            <a:r>
              <a:rPr lang="en-US" sz="2800" dirty="0" err="1"/>
              <a:t>sence</a:t>
            </a:r>
            <a:r>
              <a:rPr lang="en-US" sz="2800" dirty="0"/>
              <a:t> once you can make the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connections are hidden within unity </a:t>
            </a:r>
            <a:r>
              <a:rPr lang="en-US" sz="2800" dirty="0">
                <a:sym typeface="Wingdings" panose="05000000000000000000" pitchFamily="2" charset="2"/>
              </a:rPr>
              <a:t> 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096729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D77D-F30C-D2B3-9E52-FB5F7ADA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3" y="365125"/>
            <a:ext cx="12185072" cy="1325563"/>
          </a:xfrm>
        </p:spPr>
        <p:txBody>
          <a:bodyPr/>
          <a:lstStyle/>
          <a:p>
            <a:r>
              <a:rPr lang="en-US" dirty="0"/>
              <a:t>Reframe: we want to understand why a pixel has it’s color</a:t>
            </a:r>
            <a:endParaRPr lang="en-BE" dirty="0"/>
          </a:p>
        </p:txBody>
      </p:sp>
      <p:pic>
        <p:nvPicPr>
          <p:cNvPr id="4" name="Picture 3" descr="A helicopter flying over a highway&#10;&#10;Description automatically generated">
            <a:extLst>
              <a:ext uri="{FF2B5EF4-FFF2-40B4-BE49-F238E27FC236}">
                <a16:creationId xmlns:a16="http://schemas.microsoft.com/office/drawing/2014/main" id="{E455B39B-131E-3C1A-8807-A998E8281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226"/>
            <a:ext cx="8790709" cy="4944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84D81-7DB7-2E1E-D925-13B76E9F71C5}"/>
              </a:ext>
            </a:extLst>
          </p:cNvPr>
          <p:cNvCxnSpPr/>
          <p:nvPr/>
        </p:nvCxnSpPr>
        <p:spPr>
          <a:xfrm flipH="1">
            <a:off x="7329055" y="3269673"/>
            <a:ext cx="2085109" cy="147550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F93976-7721-603D-A073-CB275BB079D2}"/>
              </a:ext>
            </a:extLst>
          </p:cNvPr>
          <p:cNvSpPr/>
          <p:nvPr/>
        </p:nvSpPr>
        <p:spPr>
          <a:xfrm>
            <a:off x="9573904" y="2231409"/>
            <a:ext cx="1569493" cy="15694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6427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B61F-BFE2-C91F-F55D-0F5638BE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questions do you have?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631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Evaluation of this course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664531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FDA0-FBB7-8B14-26E3-BA458B80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804F9-E61B-8382-378A-C4940166972B}"/>
              </a:ext>
            </a:extLst>
          </p:cNvPr>
          <p:cNvSpPr txBox="1"/>
          <p:nvPr/>
        </p:nvSpPr>
        <p:spPr>
          <a:xfrm>
            <a:off x="510073" y="2306971"/>
            <a:ext cx="114890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points on the oral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Defend your project (Minecraft-like)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Also defend it theoretically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It’s </a:t>
            </a:r>
            <a:r>
              <a:rPr lang="nl-BE" sz="2400" dirty="0" err="1"/>
              <a:t>not</a:t>
            </a:r>
            <a:r>
              <a:rPr lang="nl-BE" sz="2400" dirty="0"/>
              <a:t> </a:t>
            </a:r>
            <a:r>
              <a:rPr lang="nl-BE" sz="2400" dirty="0" err="1"/>
              <a:t>going</a:t>
            </a:r>
            <a:r>
              <a:rPr lang="nl-BE" sz="2400" dirty="0"/>
              <a:t>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r>
              <a:rPr lang="nl-BE" sz="2400" dirty="0" err="1"/>
              <a:t>be</a:t>
            </a:r>
            <a:r>
              <a:rPr lang="nl-BE" sz="2400" dirty="0"/>
              <a:t> </a:t>
            </a:r>
            <a:r>
              <a:rPr lang="nl-BE" sz="2400" dirty="0" err="1"/>
              <a:t>very</a:t>
            </a:r>
            <a:r>
              <a:rPr lang="nl-BE" sz="2400" dirty="0"/>
              <a:t> different </a:t>
            </a:r>
            <a:r>
              <a:rPr lang="nl-BE" sz="2400" dirty="0" err="1"/>
              <a:t>from</a:t>
            </a:r>
            <a:r>
              <a:rPr lang="nl-BE" sz="2400" dirty="0"/>
              <a:t> DAML</a:t>
            </a:r>
            <a:br>
              <a:rPr lang="nl-BE" sz="2400" dirty="0"/>
            </a:br>
            <a:r>
              <a:rPr lang="nl-BE" sz="2400" dirty="0" err="1"/>
              <a:t>except</a:t>
            </a:r>
            <a:r>
              <a:rPr lang="nl-BE" sz="2400" dirty="0"/>
              <a:t> </a:t>
            </a:r>
            <a:r>
              <a:rPr lang="nl-BE" sz="2400" dirty="0" err="1"/>
              <a:t>you</a:t>
            </a:r>
            <a:r>
              <a:rPr lang="nl-BE" sz="2400" dirty="0"/>
              <a:t> have more time </a:t>
            </a:r>
            <a:r>
              <a:rPr lang="nl-BE" sz="2400" dirty="0" err="1"/>
              <a:t>for</a:t>
            </a:r>
            <a:r>
              <a:rPr lang="nl-BE" sz="2400" dirty="0"/>
              <a:t> </a:t>
            </a:r>
            <a:r>
              <a:rPr lang="nl-BE" sz="2400" dirty="0" err="1"/>
              <a:t>your</a:t>
            </a:r>
            <a:r>
              <a:rPr lang="nl-BE" sz="2400" dirty="0"/>
              <a:t> project</a:t>
            </a:r>
            <a:br>
              <a:rPr lang="nl-BE" sz="2400" dirty="0"/>
            </a:br>
            <a:r>
              <a:rPr lang="nl-BE" sz="2400" dirty="0" err="1"/>
              <a:t>except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theory</a:t>
            </a:r>
            <a:r>
              <a:rPr lang="nl-BE" sz="2400" dirty="0"/>
              <a:t> </a:t>
            </a:r>
            <a:r>
              <a:rPr lang="nl-BE" sz="2400" dirty="0" err="1"/>
              <a:t>questions</a:t>
            </a:r>
            <a:r>
              <a:rPr lang="nl-BE" sz="2400" dirty="0"/>
              <a:t> are </a:t>
            </a:r>
            <a:r>
              <a:rPr lang="nl-BE" sz="2400" dirty="0" err="1"/>
              <a:t>used</a:t>
            </a:r>
            <a:r>
              <a:rPr lang="nl-BE" sz="2400" dirty="0"/>
              <a:t> in </a:t>
            </a:r>
            <a:r>
              <a:rPr lang="nl-BE" sz="2400" dirty="0" err="1"/>
              <a:t>your</a:t>
            </a:r>
            <a:r>
              <a:rPr lang="nl-BE" sz="2400" dirty="0"/>
              <a:t> project</a:t>
            </a:r>
          </a:p>
        </p:txBody>
      </p:sp>
      <p:pic>
        <p:nvPicPr>
          <p:cNvPr id="7" name="Picture 6" descr="A video game with a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E969F84D-795A-7BF0-2D39-3CB88CE5D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30" y="1369046"/>
            <a:ext cx="5216170" cy="29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0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054A-0789-B865-A270-DCC06E74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F0B70-28D2-3DDD-2DC1-C593A699C738}"/>
              </a:ext>
            </a:extLst>
          </p:cNvPr>
          <p:cNvSpPr txBox="1"/>
          <p:nvPr/>
        </p:nvSpPr>
        <p:spPr>
          <a:xfrm>
            <a:off x="335901" y="3580047"/>
            <a:ext cx="47874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Minecraft-like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Not a group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Implement infinite 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Implement visual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…. And more….</a:t>
            </a:r>
            <a:endParaRPr lang="en-BE" sz="3200" dirty="0"/>
          </a:p>
        </p:txBody>
      </p:sp>
      <p:pic>
        <p:nvPicPr>
          <p:cNvPr id="4" name="Picture 3" descr="A video game with a pixelated image&#10;&#10;Description automatically generated with medium confidence">
            <a:extLst>
              <a:ext uri="{FF2B5EF4-FFF2-40B4-BE49-F238E27FC236}">
                <a16:creationId xmlns:a16="http://schemas.microsoft.com/office/drawing/2014/main" id="{D2F07497-BEC4-0B22-AC3C-CBB8DBBE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65" y="-101600"/>
            <a:ext cx="7115114" cy="40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99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7594-9EE1-007A-A45D-35AD4613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clear? Any concerns?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4609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Some bureaucracy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59349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C3FC-57BB-B7BE-B4AE-FE2BD294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 really like 3d graphics</a:t>
            </a:r>
            <a:br>
              <a:rPr lang="en-US" sz="4400" dirty="0"/>
            </a:b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CBAF9-75F6-2109-B493-8E87344B73C5}"/>
              </a:ext>
            </a:extLst>
          </p:cNvPr>
          <p:cNvSpPr txBox="1"/>
          <p:nvPr/>
        </p:nvSpPr>
        <p:spPr>
          <a:xfrm>
            <a:off x="780143" y="1945642"/>
            <a:ext cx="5752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Tried to get into 3d in my last year at UCLL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Worked on video servers in first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Mostly games after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patents in something I explain week… 6?</a:t>
            </a:r>
            <a:endParaRPr lang="en-BE" sz="2400" dirty="0"/>
          </a:p>
        </p:txBody>
      </p:sp>
      <p:pic>
        <p:nvPicPr>
          <p:cNvPr id="4" name="Online Media 3" title="Martin Professional Maxedia 4 Matrix Plug-ins">
            <a:hlinkClick r:id="" action="ppaction://media"/>
            <a:extLst>
              <a:ext uri="{FF2B5EF4-FFF2-40B4-BE49-F238E27FC236}">
                <a16:creationId xmlns:a16="http://schemas.microsoft.com/office/drawing/2014/main" id="{2E333F86-D724-D2CE-314E-419CE863DE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322457" y="1393371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1895-43DE-C445-AA56-40D99785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6D6B1-80FC-0672-8E67-7068E0EB89C3}"/>
              </a:ext>
            </a:extLst>
          </p:cNvPr>
          <p:cNvSpPr txBox="1"/>
          <p:nvPr/>
        </p:nvSpPr>
        <p:spPr>
          <a:xfrm>
            <a:off x="883297" y="2313991"/>
            <a:ext cx="4150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Just put up your hand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1348893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507C-0B54-2BDE-0F0F-C4166B8A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Contacting me : send me an email!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F60DC-C119-F9E9-4F9E-BFB0062DC2FB}"/>
              </a:ext>
            </a:extLst>
          </p:cNvPr>
          <p:cNvSpPr txBox="1"/>
          <p:nvPr/>
        </p:nvSpPr>
        <p:spPr>
          <a:xfrm>
            <a:off x="503340" y="1690688"/>
            <a:ext cx="7857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usually respond in 3 or 4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I </a:t>
            </a:r>
            <a:r>
              <a:rPr lang="nl-BE" sz="2400" dirty="0" err="1"/>
              <a:t>might</a:t>
            </a:r>
            <a:r>
              <a:rPr lang="nl-BE" sz="2400" dirty="0"/>
              <a:t> miss </a:t>
            </a:r>
            <a:r>
              <a:rPr lang="nl-BE" sz="2400" dirty="0" err="1"/>
              <a:t>you</a:t>
            </a:r>
            <a:r>
              <a:rPr lang="nl-BE" sz="2400" dirty="0"/>
              <a:t> on Toledo or Teams, </a:t>
            </a:r>
            <a:r>
              <a:rPr lang="nl-BE" sz="2400" dirty="0" err="1"/>
              <a:t>just</a:t>
            </a:r>
            <a:r>
              <a:rPr lang="nl-BE" sz="2400" dirty="0"/>
              <a:t> </a:t>
            </a:r>
            <a:r>
              <a:rPr lang="nl-BE" sz="2400" dirty="0" err="1"/>
              <a:t>send</a:t>
            </a:r>
            <a:r>
              <a:rPr lang="nl-BE" sz="2400" dirty="0"/>
              <a:t> me </a:t>
            </a:r>
            <a:r>
              <a:rPr lang="nl-BE" sz="2400" dirty="0" err="1"/>
              <a:t>an</a:t>
            </a:r>
            <a:r>
              <a:rPr lang="nl-BE" sz="2400" dirty="0"/>
              <a:t>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I never get </a:t>
            </a:r>
            <a:r>
              <a:rPr lang="nl-BE" sz="2400" dirty="0" err="1"/>
              <a:t>enough</a:t>
            </a:r>
            <a:r>
              <a:rPr lang="nl-BE" sz="2400" dirty="0"/>
              <a:t> </a:t>
            </a:r>
            <a:r>
              <a:rPr lang="nl-BE" sz="2400" dirty="0" err="1"/>
              <a:t>emails</a:t>
            </a:r>
            <a:r>
              <a:rPr lang="nl-BE" sz="2400" dirty="0"/>
              <a:t> </a:t>
            </a:r>
            <a:r>
              <a:rPr lang="nl-BE" sz="2400" dirty="0" err="1"/>
              <a:t>from</a:t>
            </a:r>
            <a:r>
              <a:rPr lang="nl-BE" sz="2400" dirty="0"/>
              <a:t>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dirty="0" err="1"/>
              <a:t>students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Write me in English or Dutch</a:t>
            </a:r>
          </a:p>
        </p:txBody>
      </p:sp>
      <p:pic>
        <p:nvPicPr>
          <p:cNvPr id="5" name="Picture 4" descr="A person sitting on a bench eating food&#10;&#10;Description automatically generated">
            <a:extLst>
              <a:ext uri="{FF2B5EF4-FFF2-40B4-BE49-F238E27FC236}">
                <a16:creationId xmlns:a16="http://schemas.microsoft.com/office/drawing/2014/main" id="{EF5F67EF-7955-DFE1-8CC8-EF3B3619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9" y="3137483"/>
            <a:ext cx="5582171" cy="372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87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451-75D0-B6FF-3945-AAF7C328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Abscences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24024-0B04-A7EE-A568-ECBE31A82596}"/>
              </a:ext>
            </a:extLst>
          </p:cNvPr>
          <p:cNvSpPr txBox="1"/>
          <p:nvPr/>
        </p:nvSpPr>
        <p:spPr>
          <a:xfrm>
            <a:off x="746449" y="2121159"/>
            <a:ext cx="63105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 is not mandatory \o/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*very strongly* recommend you 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a hard subject to learn remotely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Last year attendance was great,</a:t>
            </a:r>
            <a:br>
              <a:rPr lang="en-US" sz="2800" dirty="0"/>
            </a:br>
            <a:r>
              <a:rPr lang="en-US" sz="2800" dirty="0"/>
              <a:t>and so was pass rate</a:t>
            </a:r>
          </a:p>
        </p:txBody>
      </p:sp>
      <p:pic>
        <p:nvPicPr>
          <p:cNvPr id="5" name="Picture 4" descr="A person wearing a garment&#10;&#10;Description automatically generated">
            <a:extLst>
              <a:ext uri="{FF2B5EF4-FFF2-40B4-BE49-F238E27FC236}">
                <a16:creationId xmlns:a16="http://schemas.microsoft.com/office/drawing/2014/main" id="{EDF113EA-21BD-0BE1-65B0-C3E66F3E2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59" y="235390"/>
            <a:ext cx="5181600" cy="63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9D0A-6850-BEFB-7A85-EEB9761E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5139"/>
            <a:ext cx="10515600" cy="1325563"/>
          </a:xfrm>
        </p:spPr>
        <p:txBody>
          <a:bodyPr/>
          <a:lstStyle/>
          <a:p>
            <a:r>
              <a:rPr lang="en-US" dirty="0"/>
              <a:t>ChatGPT et al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E8B4C-9908-5699-1132-684B9D4DA71B}"/>
              </a:ext>
            </a:extLst>
          </p:cNvPr>
          <p:cNvSpPr txBox="1"/>
          <p:nvPr/>
        </p:nvSpPr>
        <p:spPr>
          <a:xfrm>
            <a:off x="107794" y="1110424"/>
            <a:ext cx="120842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Of course, you’re allowed to use ChatGPT to do your labs /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ChatGPT and other LLM’s are not allowed during the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Use it to </a:t>
            </a:r>
            <a:r>
              <a:rPr lang="en-US" sz="3200" b="1" dirty="0"/>
              <a:t>understand</a:t>
            </a:r>
            <a:r>
              <a:rPr lang="en-US" sz="3200" dirty="0"/>
              <a:t>, not to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I’ve used ChatGPT and it creates Unity code that…. I disagree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I’ve seen students try to understand ChatGPT code I don’t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Use it in a smart way, or it will make you stupid</a:t>
            </a:r>
            <a:endParaRPr lang="en-B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B3EA0-FA41-6A6A-D79C-7003FEFF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27" y="4181101"/>
            <a:ext cx="10555173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14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670587" y="1596346"/>
            <a:ext cx="6141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Get our hands dirty with Unity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341048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D942-3033-3508-3307-6298C5E5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install the following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E4C28-3FC0-E9C1-CA65-C4ED24AC88FD}"/>
              </a:ext>
            </a:extLst>
          </p:cNvPr>
          <p:cNvSpPr txBox="1"/>
          <p:nvPr/>
        </p:nvSpPr>
        <p:spPr>
          <a:xfrm>
            <a:off x="349405" y="1437927"/>
            <a:ext cx="10321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Unity Hub : </a:t>
            </a:r>
            <a:r>
              <a:rPr lang="en-US" sz="2800" dirty="0">
                <a:hlinkClick r:id="rId2"/>
              </a:rPr>
              <a:t>https://unity.com/download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Still need to install an engine! Open the hub, install what it suggests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DD42DF-0D86-10EC-212C-E48AEAC4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90" y="2951356"/>
            <a:ext cx="6740126" cy="39441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463DDC-6BC7-A3D3-D970-F16B45E83E71}"/>
              </a:ext>
            </a:extLst>
          </p:cNvPr>
          <p:cNvCxnSpPr/>
          <p:nvPr/>
        </p:nvCxnSpPr>
        <p:spPr>
          <a:xfrm>
            <a:off x="7620000" y="2423532"/>
            <a:ext cx="1360449" cy="114485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759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BF8F-7810-A645-E413-F52943FE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F6900-DF71-849D-9B2F-DB72CA71435B}"/>
              </a:ext>
            </a:extLst>
          </p:cNvPr>
          <p:cNvSpPr txBox="1"/>
          <p:nvPr/>
        </p:nvSpPr>
        <p:spPr>
          <a:xfrm>
            <a:off x="838200" y="1997509"/>
            <a:ext cx="9942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Unity is a “game engine”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Framework for interactive application (do you know any other than games?)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API for rendering, physics, networking, AI, collision, </a:t>
            </a:r>
            <a:r>
              <a:rPr lang="en-US" sz="2400" dirty="0" err="1"/>
              <a:t>etc</a:t>
            </a:r>
            <a:r>
              <a:rPr lang="en-US" sz="2400" dirty="0"/>
              <a:t>….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163075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9BA3-DA0A-7F83-F670-BEE295EB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Unity? Any ideas?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45876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ACC-F607-0A0D-44C9-A1738CE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685D0-5CB6-9CA1-8FDE-55AC10FBED04}"/>
              </a:ext>
            </a:extLst>
          </p:cNvPr>
          <p:cNvSpPr txBox="1"/>
          <p:nvPr/>
        </p:nvSpPr>
        <p:spPr>
          <a:xfrm>
            <a:off x="921224" y="1774209"/>
            <a:ext cx="60313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popular game engine on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Easier to google problems (or ChatGPT </a:t>
            </a:r>
            <a:r>
              <a:rPr lang="en-US" sz="2400" dirty="0">
                <a:sym typeface="Wingdings" panose="05000000000000000000" pitchFamily="2" charset="2"/>
              </a:rPr>
              <a:t>)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C# is a low barrier to entry (Unreal uses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Useful for other courses 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332355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4B19-D9ED-ADD8-699C-ACB168D3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Unity? Any ideas?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5532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5787-CBD4-9661-F0B8-3A27DA07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 very satisfying topic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5DA81-3B95-CBB9-4566-EB8502D5BB64}"/>
              </a:ext>
            </a:extLst>
          </p:cNvPr>
          <p:cNvSpPr txBox="1"/>
          <p:nvPr/>
        </p:nvSpPr>
        <p:spPr>
          <a:xfrm>
            <a:off x="534955" y="1561322"/>
            <a:ext cx="97734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that much indirection between your code and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Instant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works, it works tens of millions of time 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Allows you to understand what you already experience (</a:t>
            </a:r>
            <a:r>
              <a:rPr lang="en-US" sz="2400" dirty="0" err="1"/>
              <a:t>eg</a:t>
            </a:r>
            <a:r>
              <a:rPr lang="en-US" sz="2400" dirty="0"/>
              <a:t> games, movies)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290700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879A-2836-767F-44AD-3D531B16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26002-4877-0BAE-909E-04AFFE0EB13B}"/>
              </a:ext>
            </a:extLst>
          </p:cNvPr>
          <p:cNvSpPr txBox="1"/>
          <p:nvPr/>
        </p:nvSpPr>
        <p:spPr>
          <a:xfrm>
            <a:off x="1166884" y="2197290"/>
            <a:ext cx="4327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Closed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Hides what we’re interested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lot of things we don’t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we would like to do things 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 future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20478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A7C2-AC55-6A5C-2138-9A3F77D4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learn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E77EA-9793-9850-D709-F9FD316328C1}"/>
              </a:ext>
            </a:extLst>
          </p:cNvPr>
          <p:cNvSpPr txBox="1"/>
          <p:nvPr/>
        </p:nvSpPr>
        <p:spPr>
          <a:xfrm>
            <a:off x="1492897" y="1642189"/>
            <a:ext cx="3029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Unity Editor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C#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HLSL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97035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0716-1FCC-41DE-1866-3DFA0A8C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Unity Editor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61126-5519-82AC-0330-E0CCF09E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27" y="1524000"/>
            <a:ext cx="7165373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88AA2A-8C49-6AB8-8B63-BBBB8BCD82D1}"/>
              </a:ext>
            </a:extLst>
          </p:cNvPr>
          <p:cNvSpPr txBox="1"/>
          <p:nvPr/>
        </p:nvSpPr>
        <p:spPr>
          <a:xfrm>
            <a:off x="360784" y="2015412"/>
            <a:ext cx="444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Lot’s of buttons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Artist focused </a:t>
            </a:r>
          </a:p>
        </p:txBody>
      </p:sp>
    </p:spTree>
    <p:extLst>
      <p:ext uri="{BB962C8B-B14F-4D97-AF65-F5344CB8AC3E}">
        <p14:creationId xmlns:p14="http://schemas.microsoft.com/office/powerpoint/2010/main" val="2102983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0FCA-DDBD-9886-F125-FF42E0E9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C#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895CB-7E60-E0D9-6DAD-DDC207A3A4B8}"/>
              </a:ext>
            </a:extLst>
          </p:cNvPr>
          <p:cNvSpPr txBox="1"/>
          <p:nvPr/>
        </p:nvSpPr>
        <p:spPr>
          <a:xfrm>
            <a:off x="454090" y="1908403"/>
            <a:ext cx="37258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by Unity for CPU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useful language to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Looks a lot like Java</a:t>
            </a:r>
            <a:endParaRPr lang="en-B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F0AF8-C1DE-986D-ACB5-7FD9F074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35" y="904522"/>
            <a:ext cx="716380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33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EA14-E872-5CD8-C1F3-AB140B8B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HLSL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916A4-5C29-696D-6616-39B2F937D1F0}"/>
              </a:ext>
            </a:extLst>
          </p:cNvPr>
          <p:cNvSpPr txBox="1"/>
          <p:nvPr/>
        </p:nvSpPr>
        <p:spPr>
          <a:xfrm>
            <a:off x="404326" y="1835021"/>
            <a:ext cx="3976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GPU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</a:t>
            </a:r>
            <a:r>
              <a:rPr lang="en-US" sz="2400" dirty="0" err="1"/>
              <a:t>oop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Lots of support for math</a:t>
            </a:r>
            <a:r>
              <a:rPr lang="en-US" sz="2400" dirty="0"/>
              <a:t> </a:t>
            </a:r>
            <a:endParaRPr lang="en-BE" sz="2400" dirty="0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8390E7B-24CD-FD1D-CD2B-B73BBCBDB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6" y="3562226"/>
            <a:ext cx="11165844" cy="33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2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67F1-0E6A-968D-BF8C-52F8F0DB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hour-</a:t>
            </a:r>
            <a:r>
              <a:rPr lang="en-US" dirty="0" err="1"/>
              <a:t>ish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05B63-6D6F-2A15-642F-49D212CDC87C}"/>
              </a:ext>
            </a:extLst>
          </p:cNvPr>
          <p:cNvSpPr txBox="1"/>
          <p:nvPr/>
        </p:nvSpPr>
        <p:spPr>
          <a:xfrm>
            <a:off x="571500" y="1997242"/>
            <a:ext cx="107347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going to do an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going to implement a “material” (how something looks) in 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want to see if we can render a blue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going to introduce a lot of terms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Don’t worry! Will come back in detail in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an exercise to show you (a lot of) what we’re going to see</a:t>
            </a:r>
            <a:endParaRPr lang="en-BE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4E1A02-342E-8D98-C174-26F19520485C}"/>
              </a:ext>
            </a:extLst>
          </p:cNvPr>
          <p:cNvSpPr/>
          <p:nvPr/>
        </p:nvSpPr>
        <p:spPr>
          <a:xfrm>
            <a:off x="9950116" y="4800599"/>
            <a:ext cx="1816768" cy="181676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4616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1E26-C0D6-A12C-83CF-8895BB04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: Create a new project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97FB-A575-CDD7-8312-249CACC3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92" y="1412515"/>
            <a:ext cx="9564435" cy="27816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730B3-F68C-C510-A405-4046C250AEF2}"/>
              </a:ext>
            </a:extLst>
          </p:cNvPr>
          <p:cNvCxnSpPr/>
          <p:nvPr/>
        </p:nvCxnSpPr>
        <p:spPr>
          <a:xfrm>
            <a:off x="5504447" y="1882942"/>
            <a:ext cx="4223085" cy="156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29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1FEB-A4A8-4C1C-B13E-F1583D7A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Choose 3D (URP), download template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ED44F-1CD2-1DD0-F0BC-19CA0754B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72" y="2141621"/>
            <a:ext cx="9593014" cy="46111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158106-8120-F374-3A7F-1AD5AA31E131}"/>
              </a:ext>
            </a:extLst>
          </p:cNvPr>
          <p:cNvCxnSpPr/>
          <p:nvPr/>
        </p:nvCxnSpPr>
        <p:spPr>
          <a:xfrm>
            <a:off x="838200" y="4114800"/>
            <a:ext cx="2638926" cy="20393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96F67E-5345-9A85-3522-38210DD71D03}"/>
              </a:ext>
            </a:extLst>
          </p:cNvPr>
          <p:cNvCxnSpPr/>
          <p:nvPr/>
        </p:nvCxnSpPr>
        <p:spPr>
          <a:xfrm flipH="1">
            <a:off x="10082463" y="3735805"/>
            <a:ext cx="1335505" cy="20934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301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B75A-A104-2CD8-31B9-344B72B7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Actually create the project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01E67-0578-5CA1-1402-E970C24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46" y="1690688"/>
            <a:ext cx="6953981" cy="4480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91869-AA5F-67D8-6BA9-8BC0F1922585}"/>
              </a:ext>
            </a:extLst>
          </p:cNvPr>
          <p:cNvSpPr txBox="1"/>
          <p:nvPr/>
        </p:nvSpPr>
        <p:spPr>
          <a:xfrm>
            <a:off x="212557" y="1834815"/>
            <a:ext cx="4557963" cy="122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doesn’t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won’t use this project after this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cloud drive (like OneDrive)!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46370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2582-9D4F-7CC8-4B06-EC393C84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47" y="365125"/>
            <a:ext cx="11718758" cy="1325563"/>
          </a:xfrm>
        </p:spPr>
        <p:txBody>
          <a:bodyPr/>
          <a:lstStyle/>
          <a:p>
            <a:r>
              <a:rPr lang="en-US" dirty="0"/>
              <a:t>4 Check that you see this, and try to move around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D6479-5F10-CA80-DDFE-B584FAEC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93" y="1690689"/>
            <a:ext cx="7282165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704F33-F9DF-7F0C-E4EF-E3893CC4D847}"/>
              </a:ext>
            </a:extLst>
          </p:cNvPr>
          <p:cNvSpPr txBox="1"/>
          <p:nvPr/>
        </p:nvSpPr>
        <p:spPr>
          <a:xfrm>
            <a:off x="330868" y="2130315"/>
            <a:ext cx="4253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RMB to rotate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MMB to pan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Scrollwheel</a:t>
            </a:r>
            <a:r>
              <a:rPr lang="en-US" sz="2800" dirty="0"/>
              <a:t> to zoom</a:t>
            </a:r>
          </a:p>
        </p:txBody>
      </p:sp>
    </p:spTree>
    <p:extLst>
      <p:ext uri="{BB962C8B-B14F-4D97-AF65-F5344CB8AC3E}">
        <p14:creationId xmlns:p14="http://schemas.microsoft.com/office/powerpoint/2010/main" val="236884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FB0E-EA02-EA5A-FA7F-6782B9D2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We have very few class hours </a:t>
            </a:r>
            <a:r>
              <a:rPr lang="en-US" sz="4400" dirty="0">
                <a:sym typeface="Wingdings" panose="05000000000000000000" pitchFamily="2" charset="2"/>
              </a:rPr>
              <a:t></a:t>
            </a:r>
            <a:br>
              <a:rPr lang="en-US" sz="4400" dirty="0"/>
            </a:b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FF23D-39E1-CEDA-5AB5-DBC74AD8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213" y="1553028"/>
            <a:ext cx="4309787" cy="5304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E9912-D5DC-31B4-9D5C-6FFDD0B979FE}"/>
              </a:ext>
            </a:extLst>
          </p:cNvPr>
          <p:cNvSpPr txBox="1"/>
          <p:nvPr/>
        </p:nvSpPr>
        <p:spPr>
          <a:xfrm>
            <a:off x="838200" y="2046514"/>
            <a:ext cx="660559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Last year we had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year we have 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I’m very unhappy about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 labs in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Certain topics will be self-directed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Focus on important theory in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Adress</a:t>
            </a:r>
            <a:r>
              <a:rPr lang="en-US" sz="2800" dirty="0"/>
              <a:t> common questions from self-study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711442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28E3-3657-CA96-E48E-BA487211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Add a sphere to the world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7F317-FFB1-1983-C7DF-81E160D7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4753366" cy="451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2C656-3DD0-8E80-4F34-86147C5C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88" y="2558955"/>
            <a:ext cx="3313044" cy="2695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F6651-31B5-8175-D2F1-063E0C541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02" y="2846141"/>
            <a:ext cx="3943900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65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A02E-3C5E-9A36-B0AE-085E7655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5" y="365125"/>
            <a:ext cx="1108910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6 Right click in project window, </a:t>
            </a:r>
            <a:br>
              <a:rPr lang="en-US" dirty="0"/>
            </a:br>
            <a:r>
              <a:rPr lang="en-US" dirty="0"/>
              <a:t>	Create-&gt;Shader Graph-&gt;URP-&gt;Lit Shader Graph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DFFA1-EB9A-6330-EFFA-B34E7E69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09" y="1876926"/>
            <a:ext cx="7009882" cy="4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8B0F-CA88-F34D-26C5-857F2F85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" y="365125"/>
            <a:ext cx="11742821" cy="1325563"/>
          </a:xfrm>
        </p:spPr>
        <p:txBody>
          <a:bodyPr/>
          <a:lstStyle/>
          <a:p>
            <a:r>
              <a:rPr lang="en-US" dirty="0"/>
              <a:t>7 Click the box next to “Base Color”, and pick blue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A3696-A9FE-3EF7-45FA-B5850FC6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1" y="2003257"/>
            <a:ext cx="3009479" cy="4704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966EE-ACDE-B89A-F681-E37D3E9E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350" y="1991597"/>
            <a:ext cx="2109170" cy="45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5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D78E-44E4-662F-82AA-973BC968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89" y="365125"/>
            <a:ext cx="11827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8 Go back to scene view. Click arrow next to </a:t>
            </a:r>
            <a:br>
              <a:rPr lang="en-US" dirty="0"/>
            </a:br>
            <a:r>
              <a:rPr lang="en-US" dirty="0"/>
              <a:t>	graph, and drag that (material) on the scene sphere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DD521-E588-13CF-51CB-9F80275EF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2" y="1902409"/>
            <a:ext cx="5823099" cy="1547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B8AEF-0B1A-090A-D3AA-9C461DD1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2" y="3635239"/>
            <a:ext cx="2523093" cy="257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9603C-3FDC-89B2-A6F4-1455C4E0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861" y="2196497"/>
            <a:ext cx="2705478" cy="38486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9D0976-5A0A-67D5-C962-717F727CE2F8}"/>
              </a:ext>
            </a:extLst>
          </p:cNvPr>
          <p:cNvCxnSpPr/>
          <p:nvPr/>
        </p:nvCxnSpPr>
        <p:spPr>
          <a:xfrm flipV="1">
            <a:off x="8542421" y="3429000"/>
            <a:ext cx="715879" cy="202732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31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8E92-E2D7-7B5B-F8FF-5BD6C372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Victory?</a:t>
            </a:r>
            <a:endParaRPr lang="en-BE" dirty="0"/>
          </a:p>
        </p:txBody>
      </p:sp>
      <p:pic>
        <p:nvPicPr>
          <p:cNvPr id="4" name="Picture 3" descr="A collage of a person holding a white board&#10;&#10;Description automatically generated">
            <a:extLst>
              <a:ext uri="{FF2B5EF4-FFF2-40B4-BE49-F238E27FC236}">
                <a16:creationId xmlns:a16="http://schemas.microsoft.com/office/drawing/2014/main" id="{0B775CF1-354A-F3A2-855E-81F59DCA6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45" y="2216150"/>
            <a:ext cx="6667500" cy="42767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0522B26-8A2C-0679-E2C8-E39DC0F1CBCD}"/>
              </a:ext>
            </a:extLst>
          </p:cNvPr>
          <p:cNvSpPr/>
          <p:nvPr/>
        </p:nvSpPr>
        <p:spPr>
          <a:xfrm>
            <a:off x="3791953" y="2893594"/>
            <a:ext cx="1221203" cy="1221203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6F41102-21DC-A814-7719-51DA39E69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46" y="3308685"/>
            <a:ext cx="1184007" cy="657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54946-D960-967D-A3F5-094D597A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36" y="5209673"/>
            <a:ext cx="1056836" cy="1044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E200B-1473-7896-798D-7A6A6499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387" y="4966538"/>
            <a:ext cx="1302924" cy="12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74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F0CE-6F3F-7241-DB26-F9F818FF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 between these two?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77C40-EFF4-1B64-6264-CB77EA15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36" y="2805950"/>
            <a:ext cx="2381582" cy="235300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AFBF7AE-0C58-62C9-C529-30E16E68437B}"/>
              </a:ext>
            </a:extLst>
          </p:cNvPr>
          <p:cNvSpPr/>
          <p:nvPr/>
        </p:nvSpPr>
        <p:spPr>
          <a:xfrm>
            <a:off x="1410371" y="3033962"/>
            <a:ext cx="1953126" cy="195312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993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0834-CC51-3820-E58A-1467DE44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sphere that is pure blue</a:t>
            </a:r>
            <a:endParaRPr lang="en-B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F4AC38-2B8B-BA0C-0F39-1C0F86C77FA9}"/>
              </a:ext>
            </a:extLst>
          </p:cNvPr>
          <p:cNvSpPr/>
          <p:nvPr/>
        </p:nvSpPr>
        <p:spPr>
          <a:xfrm>
            <a:off x="3166311" y="2330114"/>
            <a:ext cx="3769894" cy="3769894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4410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991A-21C3-9201-1C8B-84C55F74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blue sphere, lit by a light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D62A-31A4-7F8C-722F-D87AC87F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9" y="1944806"/>
            <a:ext cx="4434243" cy="43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2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A13F-7A26-ACA6-C195-B711C974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learn how to make the lit one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6B68F-3B95-C296-66CD-7498BD04A7FF}"/>
              </a:ext>
            </a:extLst>
          </p:cNvPr>
          <p:cNvSpPr txBox="1"/>
          <p:nvPr/>
        </p:nvSpPr>
        <p:spPr>
          <a:xfrm>
            <a:off x="1179095" y="2219826"/>
            <a:ext cx="10020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By 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an example of Unity being helpful (we don’t need to know)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 it’s unhelpful (we want to learn how it to do it)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139769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A112-32FC-2AC3-9B15-067335AA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9" y="365125"/>
            <a:ext cx="1120942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10 Right click in project window, </a:t>
            </a:r>
            <a:br>
              <a:rPr lang="en-US" dirty="0"/>
            </a:br>
            <a:r>
              <a:rPr lang="en-US" dirty="0"/>
              <a:t>	Create-&gt;Shader Graph-&gt;URP-&gt;Unlit Shader Graph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42411-E09B-ACBE-C635-33AB8C1B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42" y="1756611"/>
            <a:ext cx="4908913" cy="4975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AEBFF-35A6-229C-7912-F57E1993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12" y="1672031"/>
            <a:ext cx="54204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945604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CE13-019F-8ECF-DE27-6055F9BB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365125"/>
            <a:ext cx="11604455" cy="1325563"/>
          </a:xfrm>
        </p:spPr>
        <p:txBody>
          <a:bodyPr/>
          <a:lstStyle/>
          <a:p>
            <a:r>
              <a:rPr lang="en-US" dirty="0"/>
              <a:t>11 Set base color to blue, SAVE, apply the material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59038-46D1-2792-8884-4BC096AC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042"/>
            <a:ext cx="5946131" cy="53179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24A0AB-0F49-9BD1-5766-2140863F5893}"/>
              </a:ext>
            </a:extLst>
          </p:cNvPr>
          <p:cNvCxnSpPr/>
          <p:nvPr/>
        </p:nvCxnSpPr>
        <p:spPr>
          <a:xfrm flipV="1">
            <a:off x="3820026" y="5095374"/>
            <a:ext cx="0" cy="146785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2D58-0BF2-0D27-822C-0E74E9896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11" y="1888958"/>
            <a:ext cx="2993196" cy="49690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EE8B46-59AB-07DC-3005-77ABF4DDF1AD}"/>
              </a:ext>
            </a:extLst>
          </p:cNvPr>
          <p:cNvCxnSpPr/>
          <p:nvPr/>
        </p:nvCxnSpPr>
        <p:spPr>
          <a:xfrm flipV="1">
            <a:off x="8434137" y="4193005"/>
            <a:ext cx="427121" cy="18769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846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F3C7-E397-661F-419C-C2FCA722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Check your results in Scene View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2BAE4-EFDF-4C6E-B9F5-D40808536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08" y="1893187"/>
            <a:ext cx="3686689" cy="4058216"/>
          </a:xfrm>
          <a:prstGeom prst="rect">
            <a:avLst/>
          </a:prstGeom>
        </p:spPr>
      </p:pic>
      <p:pic>
        <p:nvPicPr>
          <p:cNvPr id="6" name="Picture 5" descr="A blue drawing of a person with his hands on his face&#10;&#10;Description automatically generated">
            <a:extLst>
              <a:ext uri="{FF2B5EF4-FFF2-40B4-BE49-F238E27FC236}">
                <a16:creationId xmlns:a16="http://schemas.microsoft.com/office/drawing/2014/main" id="{DD166E63-1358-641B-630E-A792922A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37" y="1395174"/>
            <a:ext cx="7470530" cy="54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7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26E3-AAB6-F9C8-AE90-54125049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2" y="208176"/>
            <a:ext cx="10515600" cy="1325563"/>
          </a:xfrm>
        </p:spPr>
        <p:txBody>
          <a:bodyPr/>
          <a:lstStyle/>
          <a:p>
            <a:r>
              <a:rPr lang="en-US" dirty="0"/>
              <a:t>13 Start adding nodes to your graph</a:t>
            </a:r>
            <a:br>
              <a:rPr lang="en-US" dirty="0"/>
            </a:br>
            <a:r>
              <a:rPr lang="en-US" dirty="0"/>
              <a:t>	On graph: right click, create node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1067F-2CCF-8604-041D-151836AC8BD2}"/>
              </a:ext>
            </a:extLst>
          </p:cNvPr>
          <p:cNvSpPr txBox="1"/>
          <p:nvPr/>
        </p:nvSpPr>
        <p:spPr>
          <a:xfrm>
            <a:off x="266132" y="1573428"/>
            <a:ext cx="9662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Saturate</a:t>
            </a:r>
            <a:r>
              <a:rPr lang="en-US" sz="2400" dirty="0"/>
              <a:t> node, connect its output to </a:t>
            </a:r>
            <a:r>
              <a:rPr lang="en-US" sz="2400" b="1" dirty="0"/>
              <a:t>Base Color</a:t>
            </a:r>
            <a:r>
              <a:rPr lang="en-US" sz="2400" dirty="0"/>
              <a:t>’s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Dot Product</a:t>
            </a:r>
            <a:r>
              <a:rPr lang="en-US" sz="2400" dirty="0"/>
              <a:t> node, connect its output to </a:t>
            </a:r>
            <a:r>
              <a:rPr lang="en-US" sz="2400" b="1" dirty="0" err="1"/>
              <a:t>Saturate</a:t>
            </a:r>
            <a:r>
              <a:rPr lang="en-US" sz="2400" dirty="0" err="1"/>
              <a:t>’s</a:t>
            </a:r>
            <a:r>
              <a:rPr lang="en-US" sz="2400" dirty="0"/>
              <a:t>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Normal Vector </a:t>
            </a:r>
            <a:r>
              <a:rPr lang="en-US" sz="2400" dirty="0"/>
              <a:t>node, connect it’s </a:t>
            </a:r>
            <a:r>
              <a:rPr lang="en-US" sz="2400" dirty="0" err="1"/>
              <a:t>ouptup</a:t>
            </a:r>
            <a:r>
              <a:rPr lang="en-US" sz="2400" dirty="0"/>
              <a:t> to </a:t>
            </a:r>
            <a:r>
              <a:rPr lang="en-US" sz="2400" b="1" dirty="0"/>
              <a:t>Dot Product</a:t>
            </a:r>
            <a:r>
              <a:rPr lang="en-US" sz="2400" dirty="0"/>
              <a:t>’s input</a:t>
            </a:r>
            <a:endParaRPr lang="en-B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A85B2-3FCD-B005-1F72-98214CEA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446"/>
            <a:ext cx="12192000" cy="40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063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BE5F3-B5C4-90D5-91C9-125C8D2F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642" y="1454166"/>
            <a:ext cx="6215358" cy="5260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F26E3-AAB6-F9C8-AE90-54125049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2" y="208176"/>
            <a:ext cx="10515600" cy="1325563"/>
          </a:xfrm>
        </p:spPr>
        <p:txBody>
          <a:bodyPr/>
          <a:lstStyle/>
          <a:p>
            <a:r>
              <a:rPr lang="en-US" dirty="0"/>
              <a:t>14 Continue adding nodes to your graph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1067F-2CCF-8604-041D-151836AC8BD2}"/>
              </a:ext>
            </a:extLst>
          </p:cNvPr>
          <p:cNvSpPr txBox="1"/>
          <p:nvPr/>
        </p:nvSpPr>
        <p:spPr>
          <a:xfrm>
            <a:off x="266132" y="1573428"/>
            <a:ext cx="9662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Negate</a:t>
            </a:r>
            <a:r>
              <a:rPr lang="en-US" sz="2400" dirty="0"/>
              <a:t>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Connect it to </a:t>
            </a:r>
            <a:r>
              <a:rPr lang="en-US" sz="2400" b="1" dirty="0"/>
              <a:t>Dot Product</a:t>
            </a:r>
            <a:r>
              <a:rPr lang="en-US" sz="2400" dirty="0"/>
              <a:t>’s free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Main Light Direction </a:t>
            </a:r>
            <a:r>
              <a:rPr lang="en-US" sz="2400" dirty="0"/>
              <a:t>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Connect it to </a:t>
            </a:r>
            <a:r>
              <a:rPr lang="en-US" sz="2400" b="1" dirty="0" err="1"/>
              <a:t>Negate</a:t>
            </a:r>
            <a:r>
              <a:rPr lang="en-US" sz="2400" dirty="0" err="1"/>
              <a:t>’s</a:t>
            </a:r>
            <a:r>
              <a:rPr lang="en-US" sz="2400" dirty="0"/>
              <a:t> input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147810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E631-7824-D5EE-2DCA-469F528A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Save your graph and check your results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AB646-5865-2D52-EF1E-C1D9B1D4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6" y="2351209"/>
            <a:ext cx="357237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30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9EE-4D13-3571-8668-CB6CB9A9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looks very interesting!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1A39D-EF20-2579-BF50-41935D77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54" y="1876212"/>
            <a:ext cx="5819846" cy="4981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8006C-EB38-5F9C-803D-4D78FAE2C900}"/>
              </a:ext>
            </a:extLst>
          </p:cNvPr>
          <p:cNvSpPr txBox="1"/>
          <p:nvPr/>
        </p:nvSpPr>
        <p:spPr>
          <a:xfrm>
            <a:off x="0" y="1690688"/>
            <a:ext cx="6040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Does this look like something you know?</a:t>
            </a:r>
          </a:p>
          <a:p>
            <a:r>
              <a:rPr lang="en-US" sz="2000" dirty="0"/>
              <a:t>If you think your answer is ridiculous, it might be correct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5335574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9EE-4D13-3571-8668-CB6CB9A9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looks very interesting! (not a joke)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1A39D-EF20-2579-BF50-41935D77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7" y="1780925"/>
            <a:ext cx="5819846" cy="4981788"/>
          </a:xfrm>
          <a:prstGeom prst="rect">
            <a:avLst/>
          </a:prstGeom>
        </p:spPr>
      </p:pic>
      <p:pic>
        <p:nvPicPr>
          <p:cNvPr id="5" name="Picture 4" descr="A close-up of the moon&#10;&#10;Description automatically generated">
            <a:extLst>
              <a:ext uri="{FF2B5EF4-FFF2-40B4-BE49-F238E27FC236}">
                <a16:creationId xmlns:a16="http://schemas.microsoft.com/office/drawing/2014/main" id="{CC37E32A-72E0-2B08-8119-AC2E12465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333587"/>
            <a:ext cx="59055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53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2E24-F969-02F5-50E2-9CA99D8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just implemented diffuse lighting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B037A-1058-FCDA-E548-285D3221FDCD}"/>
              </a:ext>
            </a:extLst>
          </p:cNvPr>
          <p:cNvSpPr txBox="1"/>
          <p:nvPr/>
        </p:nvSpPr>
        <p:spPr>
          <a:xfrm>
            <a:off x="469232" y="1858879"/>
            <a:ext cx="10840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Diffuse lighting dominates on rough materials : unglazed pottery, dusty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color and intensity is independent of the angle you look at it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check by moving your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 other examples of diffuse materials?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934475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1B11-9B59-DC2E-1FE0-FE2D300A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used 3 concept to implement it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BFD3F-89F4-1404-ECFB-C857F85D4186}"/>
              </a:ext>
            </a:extLst>
          </p:cNvPr>
          <p:cNvSpPr txBox="1"/>
          <p:nvPr/>
        </p:nvSpPr>
        <p:spPr>
          <a:xfrm>
            <a:off x="933061" y="1604865"/>
            <a:ext cx="3074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normal, 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light direction, 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dot product</a:t>
            </a:r>
            <a:endParaRPr lang="en-B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020A5-2528-2ADB-A3D5-CDE188C2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6" y="2351209"/>
            <a:ext cx="357237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53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D4C3-9CE8-A329-0F6D-FCC1C4A2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 is the vector perpendicular to the surface</a:t>
            </a:r>
            <a:endParaRPr lang="en-B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562C8F-36B5-F8C8-B142-6AF6EC8BCDB8}"/>
              </a:ext>
            </a:extLst>
          </p:cNvPr>
          <p:cNvSpPr/>
          <p:nvPr/>
        </p:nvSpPr>
        <p:spPr>
          <a:xfrm>
            <a:off x="926840" y="2544146"/>
            <a:ext cx="3116425" cy="311642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D360C-AF9B-F7A7-8375-B8F35274C8B0}"/>
              </a:ext>
            </a:extLst>
          </p:cNvPr>
          <p:cNvCxnSpPr/>
          <p:nvPr/>
        </p:nvCxnSpPr>
        <p:spPr>
          <a:xfrm>
            <a:off x="7644882" y="4920343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CA88518-0973-9C58-B1FA-5A06913EF333}"/>
              </a:ext>
            </a:extLst>
          </p:cNvPr>
          <p:cNvSpPr/>
          <p:nvPr/>
        </p:nvSpPr>
        <p:spPr>
          <a:xfrm>
            <a:off x="2065175" y="2388635"/>
            <a:ext cx="746449" cy="3110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A883C6-E881-96FF-3F90-CFACD5F15DC5}"/>
              </a:ext>
            </a:extLst>
          </p:cNvPr>
          <p:cNvCxnSpPr/>
          <p:nvPr/>
        </p:nvCxnSpPr>
        <p:spPr>
          <a:xfrm>
            <a:off x="2973355" y="2401078"/>
            <a:ext cx="4267200" cy="2077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2E79F-CF6D-1B45-BD88-5F63C8F17246}"/>
              </a:ext>
            </a:extLst>
          </p:cNvPr>
          <p:cNvCxnSpPr/>
          <p:nvPr/>
        </p:nvCxnSpPr>
        <p:spPr>
          <a:xfrm flipV="1">
            <a:off x="9591869" y="2544145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CBEC31-009F-E78C-5702-AC535CB6712C}"/>
              </a:ext>
            </a:extLst>
          </p:cNvPr>
          <p:cNvSpPr txBox="1"/>
          <p:nvPr/>
        </p:nvSpPr>
        <p:spPr>
          <a:xfrm>
            <a:off x="9915331" y="3813110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7902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F54A-1D8A-8AE1-89D8-96DAFB07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39" y="365125"/>
            <a:ext cx="10925961" cy="1325563"/>
          </a:xfrm>
        </p:spPr>
        <p:txBody>
          <a:bodyPr/>
          <a:lstStyle/>
          <a:p>
            <a:r>
              <a:rPr lang="en-US" dirty="0"/>
              <a:t>Contents of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16E11-DF47-FF66-39D2-7A790B03439D}"/>
              </a:ext>
            </a:extLst>
          </p:cNvPr>
          <p:cNvSpPr txBox="1"/>
          <p:nvPr/>
        </p:nvSpPr>
        <p:spPr>
          <a:xfrm>
            <a:off x="541421" y="1506022"/>
            <a:ext cx="733957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you all hoping to learn in this course?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Let’s see what we’re going to learn…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958897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E000-A26E-6FB8-5E7D-6E5E987B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 is the vector perpendicular to the surface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1BAE2-5E40-1E20-0F32-F4CFC24E1F6A}"/>
              </a:ext>
            </a:extLst>
          </p:cNvPr>
          <p:cNvSpPr/>
          <p:nvPr/>
        </p:nvSpPr>
        <p:spPr>
          <a:xfrm>
            <a:off x="2351313" y="2967134"/>
            <a:ext cx="3116425" cy="311642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F5130E-3CAB-4B9E-C471-9557DFA80C20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3909525" y="2065176"/>
            <a:ext cx="1" cy="9019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9ECA0F-B674-73AC-3692-2D6B5A63FB8A}"/>
              </a:ext>
            </a:extLst>
          </p:cNvPr>
          <p:cNvCxnSpPr>
            <a:cxnSpLocks/>
          </p:cNvCxnSpPr>
          <p:nvPr/>
        </p:nvCxnSpPr>
        <p:spPr>
          <a:xfrm flipV="1">
            <a:off x="5467738" y="4211216"/>
            <a:ext cx="895740" cy="590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F83515-FF8A-F280-C603-70D0FFA87D92}"/>
              </a:ext>
            </a:extLst>
          </p:cNvPr>
          <p:cNvCxnSpPr>
            <a:cxnSpLocks/>
          </p:cNvCxnSpPr>
          <p:nvPr/>
        </p:nvCxnSpPr>
        <p:spPr>
          <a:xfrm flipH="1">
            <a:off x="1897224" y="5427304"/>
            <a:ext cx="727788" cy="5940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83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036F-6516-61F3-CE3B-308E8A46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 is the vector perpendicular to the surface</a:t>
            </a:r>
            <a:endParaRPr lang="en-BE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C81F39-28A7-3F76-875D-E76C1365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6" y="1523256"/>
            <a:ext cx="554432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848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A4F1-824C-C83E-143F-00032713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The light direction </a:t>
            </a:r>
            <a:endParaRPr lang="en-B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5EDF15-BBAC-8C03-7500-2180C7DA902E}"/>
              </a:ext>
            </a:extLst>
          </p:cNvPr>
          <p:cNvCxnSpPr/>
          <p:nvPr/>
        </p:nvCxnSpPr>
        <p:spPr>
          <a:xfrm>
            <a:off x="5840964" y="5816083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60F28C-2047-301C-FCD9-6129E8C66190}"/>
              </a:ext>
            </a:extLst>
          </p:cNvPr>
          <p:cNvCxnSpPr/>
          <p:nvPr/>
        </p:nvCxnSpPr>
        <p:spPr>
          <a:xfrm flipV="1">
            <a:off x="7787951" y="3439885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1AD014-D3A6-F338-18F7-837B8C6D290D}"/>
              </a:ext>
            </a:extLst>
          </p:cNvPr>
          <p:cNvSpPr txBox="1"/>
          <p:nvPr/>
        </p:nvSpPr>
        <p:spPr>
          <a:xfrm>
            <a:off x="8111413" y="4708850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  <p:pic>
        <p:nvPicPr>
          <p:cNvPr id="12" name="Picture 11" descr="A sun and arrows pointing to the sun&#10;&#10;Description automatically generated">
            <a:extLst>
              <a:ext uri="{FF2B5EF4-FFF2-40B4-BE49-F238E27FC236}">
                <a16:creationId xmlns:a16="http://schemas.microsoft.com/office/drawing/2014/main" id="{B5C38D54-71EE-2123-112E-06ABA0BEF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87" y="1481188"/>
            <a:ext cx="3917394" cy="391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5F5A-A7ED-605C-1673-30B073D3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The light direction </a:t>
            </a:r>
            <a:endParaRPr lang="en-BE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A9B36-4EC2-E24B-7854-311F3E1117D8}"/>
              </a:ext>
            </a:extLst>
          </p:cNvPr>
          <p:cNvCxnSpPr/>
          <p:nvPr/>
        </p:nvCxnSpPr>
        <p:spPr>
          <a:xfrm>
            <a:off x="1399592" y="5393094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FF57C-5D21-8974-60D5-AC2CA1B3E4E2}"/>
              </a:ext>
            </a:extLst>
          </p:cNvPr>
          <p:cNvCxnSpPr/>
          <p:nvPr/>
        </p:nvCxnSpPr>
        <p:spPr>
          <a:xfrm flipV="1">
            <a:off x="3346579" y="3016896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FAF8E4-B916-8F42-2E88-F176FBD820D8}"/>
              </a:ext>
            </a:extLst>
          </p:cNvPr>
          <p:cNvSpPr txBox="1"/>
          <p:nvPr/>
        </p:nvSpPr>
        <p:spPr>
          <a:xfrm>
            <a:off x="3670041" y="4285861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B94146-5FE7-6B42-CBFF-491240B3D927}"/>
              </a:ext>
            </a:extLst>
          </p:cNvPr>
          <p:cNvCxnSpPr/>
          <p:nvPr/>
        </p:nvCxnSpPr>
        <p:spPr>
          <a:xfrm>
            <a:off x="7539135" y="5349551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2417D-FE4A-A440-0F0B-C2E6CE30694A}"/>
              </a:ext>
            </a:extLst>
          </p:cNvPr>
          <p:cNvCxnSpPr/>
          <p:nvPr/>
        </p:nvCxnSpPr>
        <p:spPr>
          <a:xfrm flipV="1">
            <a:off x="9486122" y="2973353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01E949-F938-D7E8-018C-77704F608852}"/>
              </a:ext>
            </a:extLst>
          </p:cNvPr>
          <p:cNvSpPr txBox="1"/>
          <p:nvPr/>
        </p:nvSpPr>
        <p:spPr>
          <a:xfrm>
            <a:off x="9809584" y="4242318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D18AE0-7A25-3DCD-4C7E-98F621F0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2" y="2423195"/>
            <a:ext cx="1503836" cy="1422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E8A567-4877-A512-72ED-80CDB584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47" y="2129624"/>
            <a:ext cx="2124371" cy="20100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125C06-B4E2-7FD2-C4C8-427101F703C4}"/>
              </a:ext>
            </a:extLst>
          </p:cNvPr>
          <p:cNvCxnSpPr>
            <a:cxnSpLocks/>
          </p:cNvCxnSpPr>
          <p:nvPr/>
        </p:nvCxnSpPr>
        <p:spPr>
          <a:xfrm>
            <a:off x="1841241" y="3713584"/>
            <a:ext cx="1443135" cy="159242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DBFB80-4DE1-E400-18C8-96EC116B7C4B}"/>
              </a:ext>
            </a:extLst>
          </p:cNvPr>
          <p:cNvSpPr txBox="1"/>
          <p:nvPr/>
        </p:nvSpPr>
        <p:spPr>
          <a:xfrm>
            <a:off x="538682" y="4101561"/>
            <a:ext cx="1805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Main Light </a:t>
            </a:r>
          </a:p>
          <a:p>
            <a:r>
              <a:rPr lang="en-US" sz="2800" dirty="0"/>
              <a:t>Direction</a:t>
            </a:r>
            <a:endParaRPr lang="en-BE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726924-141E-7A6E-76B2-942CFB4CAADF}"/>
              </a:ext>
            </a:extLst>
          </p:cNvPr>
          <p:cNvCxnSpPr>
            <a:cxnSpLocks/>
          </p:cNvCxnSpPr>
          <p:nvPr/>
        </p:nvCxnSpPr>
        <p:spPr>
          <a:xfrm flipH="1" flipV="1">
            <a:off x="7794171" y="3999722"/>
            <a:ext cx="1691951" cy="1306286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93C443-AC9F-9B43-5B9B-B7CF4186EC3F}"/>
              </a:ext>
            </a:extLst>
          </p:cNvPr>
          <p:cNvSpPr txBox="1"/>
          <p:nvPr/>
        </p:nvSpPr>
        <p:spPr>
          <a:xfrm>
            <a:off x="8326183" y="3956179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153169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FDF0-D569-2ADC-8F46-16965B7D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The dot product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98377-AF81-2049-899F-B93A850E96CE}"/>
              </a:ext>
            </a:extLst>
          </p:cNvPr>
          <p:cNvSpPr txBox="1"/>
          <p:nvPr/>
        </p:nvSpPr>
        <p:spPr>
          <a:xfrm>
            <a:off x="1225421" y="1461795"/>
            <a:ext cx="59918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Takes two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Outputs how “similar” the vectors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Goes from -1 to +1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27155C-3D14-F4D4-0A75-23CB3C9C638B}"/>
              </a:ext>
            </a:extLst>
          </p:cNvPr>
          <p:cNvCxnSpPr/>
          <p:nvPr/>
        </p:nvCxnSpPr>
        <p:spPr>
          <a:xfrm>
            <a:off x="881743" y="3253274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67D28-2147-0FC7-F55B-128ACACF6847}"/>
              </a:ext>
            </a:extLst>
          </p:cNvPr>
          <p:cNvCxnSpPr/>
          <p:nvPr/>
        </p:nvCxnSpPr>
        <p:spPr>
          <a:xfrm>
            <a:off x="934616" y="3355911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43F11-1101-EE48-2BEA-F480A09B0430}"/>
              </a:ext>
            </a:extLst>
          </p:cNvPr>
          <p:cNvCxnSpPr>
            <a:cxnSpLocks/>
          </p:cNvCxnSpPr>
          <p:nvPr/>
        </p:nvCxnSpPr>
        <p:spPr>
          <a:xfrm>
            <a:off x="8212494" y="3355911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B567F-86F4-992C-3CC5-8D5D12C07907}"/>
              </a:ext>
            </a:extLst>
          </p:cNvPr>
          <p:cNvCxnSpPr>
            <a:cxnSpLocks/>
          </p:cNvCxnSpPr>
          <p:nvPr/>
        </p:nvCxnSpPr>
        <p:spPr>
          <a:xfrm flipH="1">
            <a:off x="6313714" y="3355911"/>
            <a:ext cx="176504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F98F25-601D-88BB-8B5F-3507697252E4}"/>
              </a:ext>
            </a:extLst>
          </p:cNvPr>
          <p:cNvCxnSpPr>
            <a:cxnSpLocks/>
          </p:cNvCxnSpPr>
          <p:nvPr/>
        </p:nvCxnSpPr>
        <p:spPr>
          <a:xfrm flipV="1">
            <a:off x="931506" y="4236098"/>
            <a:ext cx="0" cy="1782147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58CA8-2566-5906-39B0-8C61797C8345}"/>
              </a:ext>
            </a:extLst>
          </p:cNvPr>
          <p:cNvCxnSpPr>
            <a:cxnSpLocks/>
          </p:cNvCxnSpPr>
          <p:nvPr/>
        </p:nvCxnSpPr>
        <p:spPr>
          <a:xfrm>
            <a:off x="984379" y="6120882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D7EBC-3FE9-129A-CB03-28F334E4EA4A}"/>
              </a:ext>
            </a:extLst>
          </p:cNvPr>
          <p:cNvCxnSpPr>
            <a:cxnSpLocks/>
          </p:cNvCxnSpPr>
          <p:nvPr/>
        </p:nvCxnSpPr>
        <p:spPr>
          <a:xfrm flipV="1">
            <a:off x="7273212" y="4460033"/>
            <a:ext cx="1391817" cy="1455575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EC95C9-0E62-206E-C347-CB7ACBEA03B2}"/>
              </a:ext>
            </a:extLst>
          </p:cNvPr>
          <p:cNvCxnSpPr>
            <a:cxnSpLocks/>
          </p:cNvCxnSpPr>
          <p:nvPr/>
        </p:nvCxnSpPr>
        <p:spPr>
          <a:xfrm>
            <a:off x="7326085" y="6018245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B7927F-5E9B-2A54-98F8-E146BD9D0367}"/>
              </a:ext>
            </a:extLst>
          </p:cNvPr>
          <p:cNvSpPr txBox="1"/>
          <p:nvPr/>
        </p:nvSpPr>
        <p:spPr>
          <a:xfrm>
            <a:off x="3788228" y="31430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1.0</a:t>
            </a:r>
            <a:endParaRPr lang="en-B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1523E-BE64-444B-A809-FAF6877D2BC0}"/>
              </a:ext>
            </a:extLst>
          </p:cNvPr>
          <p:cNvSpPr txBox="1"/>
          <p:nvPr/>
        </p:nvSpPr>
        <p:spPr>
          <a:xfrm>
            <a:off x="3788227" y="583357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0.0</a:t>
            </a:r>
            <a:endParaRPr lang="en-B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FC46B-80F6-78EE-A112-A5ADC63B43C5}"/>
              </a:ext>
            </a:extLst>
          </p:cNvPr>
          <p:cNvSpPr txBox="1"/>
          <p:nvPr/>
        </p:nvSpPr>
        <p:spPr>
          <a:xfrm>
            <a:off x="10574694" y="317124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-1.0</a:t>
            </a:r>
            <a:endParaRPr lang="en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155E9-9295-6D20-F997-D35D66E624AC}"/>
              </a:ext>
            </a:extLst>
          </p:cNvPr>
          <p:cNvSpPr txBox="1"/>
          <p:nvPr/>
        </p:nvSpPr>
        <p:spPr>
          <a:xfrm>
            <a:off x="10475989" y="583357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0.7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9597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119B-33C7-A425-463E-82BA28D0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69"/>
            <a:ext cx="10515600" cy="1325563"/>
          </a:xfrm>
        </p:spPr>
        <p:txBody>
          <a:bodyPr/>
          <a:lstStyle/>
          <a:p>
            <a:r>
              <a:rPr lang="en-US" dirty="0"/>
              <a:t>So now we should understand this image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22AAA-FF26-BE95-8988-35595FFE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20" y="2541257"/>
            <a:ext cx="4745587" cy="406222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0E2618-AFC4-651F-4D40-86EFFCE153A5}"/>
              </a:ext>
            </a:extLst>
          </p:cNvPr>
          <p:cNvCxnSpPr>
            <a:cxnSpLocks/>
          </p:cNvCxnSpPr>
          <p:nvPr/>
        </p:nvCxnSpPr>
        <p:spPr>
          <a:xfrm flipH="1" flipV="1">
            <a:off x="3608420" y="1924174"/>
            <a:ext cx="1517197" cy="144192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2770B8-81FE-5A9C-E2D7-5CE20210106A}"/>
              </a:ext>
            </a:extLst>
          </p:cNvPr>
          <p:cNvCxnSpPr>
            <a:cxnSpLocks/>
          </p:cNvCxnSpPr>
          <p:nvPr/>
        </p:nvCxnSpPr>
        <p:spPr>
          <a:xfrm flipV="1">
            <a:off x="7145463" y="2307771"/>
            <a:ext cx="1618861" cy="133427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C77078-AA36-A3FD-CD3A-54C56B803840}"/>
              </a:ext>
            </a:extLst>
          </p:cNvPr>
          <p:cNvCxnSpPr>
            <a:cxnSpLocks/>
          </p:cNvCxnSpPr>
          <p:nvPr/>
        </p:nvCxnSpPr>
        <p:spPr>
          <a:xfrm flipH="1" flipV="1">
            <a:off x="3788229" y="1735494"/>
            <a:ext cx="1511559" cy="144981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40929A-A24E-1F04-3AA2-22496573D883}"/>
              </a:ext>
            </a:extLst>
          </p:cNvPr>
          <p:cNvSpPr txBox="1"/>
          <p:nvPr/>
        </p:nvSpPr>
        <p:spPr>
          <a:xfrm>
            <a:off x="659363" y="2923592"/>
            <a:ext cx="115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= N</a:t>
            </a:r>
          </a:p>
          <a:p>
            <a:r>
              <a:rPr lang="en-US" dirty="0"/>
              <a:t>Yellow = L </a:t>
            </a:r>
            <a:endParaRPr lang="en-B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3C9F3E-219F-2015-15A3-7F52AFCAC556}"/>
              </a:ext>
            </a:extLst>
          </p:cNvPr>
          <p:cNvCxnSpPr>
            <a:cxnSpLocks/>
          </p:cNvCxnSpPr>
          <p:nvPr/>
        </p:nvCxnSpPr>
        <p:spPr>
          <a:xfrm flipH="1" flipV="1">
            <a:off x="5610498" y="2202628"/>
            <a:ext cx="1517197" cy="144192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345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9035-19AA-48D8-F036-DB00E3BC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see why this course is complex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F5D65-DEE9-C31D-9EB1-920C6936A1BC}"/>
              </a:ext>
            </a:extLst>
          </p:cNvPr>
          <p:cNvSpPr txBox="1"/>
          <p:nvPr/>
        </p:nvSpPr>
        <p:spPr>
          <a:xfrm>
            <a:off x="771331" y="2121159"/>
            <a:ext cx="64133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small parts before it comes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diffuse implementation is incredibly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now we can build on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still unclear, because I left quite a lot out</a:t>
            </a:r>
          </a:p>
        </p:txBody>
      </p:sp>
    </p:spTree>
    <p:extLst>
      <p:ext uri="{BB962C8B-B14F-4D97-AF65-F5344CB8AC3E}">
        <p14:creationId xmlns:p14="http://schemas.microsoft.com/office/powerpoint/2010/main" val="3388636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D792-1592-FEB5-8080-80863753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a texture for a nicer result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9819-30A5-6A71-F65D-2D37F72D7DC3}"/>
              </a:ext>
            </a:extLst>
          </p:cNvPr>
          <p:cNvSpPr txBox="1"/>
          <p:nvPr/>
        </p:nvSpPr>
        <p:spPr>
          <a:xfrm>
            <a:off x="838200" y="1782280"/>
            <a:ext cx="73655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Download textures from Toledo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Drag moon_color.jpg onto your project window</a:t>
            </a:r>
            <a:endParaRPr lang="en-BE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73118-16B9-CD11-7409-0478039B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47" y="4121613"/>
            <a:ext cx="1043133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71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C838-D3F6-6EBC-03C5-3F668EFA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98" y="377566"/>
            <a:ext cx="11297816" cy="1325563"/>
          </a:xfrm>
        </p:spPr>
        <p:txBody>
          <a:bodyPr/>
          <a:lstStyle/>
          <a:p>
            <a:r>
              <a:rPr lang="en-US" dirty="0"/>
              <a:t>Add a </a:t>
            </a:r>
            <a:r>
              <a:rPr lang="en-US" b="1" dirty="0"/>
              <a:t>Multiply</a:t>
            </a:r>
            <a:r>
              <a:rPr lang="en-US" dirty="0"/>
              <a:t> between </a:t>
            </a:r>
            <a:r>
              <a:rPr lang="en-US" b="1" dirty="0"/>
              <a:t>Saturate</a:t>
            </a:r>
            <a:r>
              <a:rPr lang="en-US" dirty="0"/>
              <a:t> and the output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5906B-1787-C128-E2F5-42DA3DF6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238"/>
            <a:ext cx="12192000" cy="46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534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C857A2-24FA-3471-B33A-5E45FB51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482" y="2081428"/>
            <a:ext cx="4951935" cy="4776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6CE03-48FD-146A-8A9D-10BFCB63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b="1" dirty="0"/>
              <a:t>Sample Texture 2D</a:t>
            </a:r>
            <a:endParaRPr lang="en-BE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06498-1B29-21BA-1A85-C62D3540A23F}"/>
              </a:ext>
            </a:extLst>
          </p:cNvPr>
          <p:cNvSpPr txBox="1"/>
          <p:nvPr/>
        </p:nvSpPr>
        <p:spPr>
          <a:xfrm>
            <a:off x="603380" y="1536442"/>
            <a:ext cx="6647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 the output to the free input on </a:t>
            </a:r>
            <a:r>
              <a:rPr lang="en-US" sz="2400" b="1" dirty="0"/>
              <a:t>Multiply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the input texture to our </a:t>
            </a:r>
            <a:r>
              <a:rPr lang="en-US" sz="2400" dirty="0" err="1"/>
              <a:t>moon_color</a:t>
            </a:r>
            <a:endParaRPr lang="en-BE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D2FC1-DEC8-60EE-76E8-D2FF73D78C21}"/>
              </a:ext>
            </a:extLst>
          </p:cNvPr>
          <p:cNvCxnSpPr/>
          <p:nvPr/>
        </p:nvCxnSpPr>
        <p:spPr>
          <a:xfrm flipV="1">
            <a:off x="6902370" y="2862005"/>
            <a:ext cx="348343" cy="32657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3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BD7E-C8DE-549B-E4A5-A5EBA69F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“3D graphics”?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69A5B-49F7-5A06-22F9-1AD9FD3EB918}"/>
              </a:ext>
            </a:extLst>
          </p:cNvPr>
          <p:cNvSpPr txBox="1"/>
          <p:nvPr/>
        </p:nvSpPr>
        <p:spPr>
          <a:xfrm>
            <a:off x="1909720" y="3050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omputer screen shot of a room&#10;&#10;Description automatically generated">
            <a:extLst>
              <a:ext uri="{FF2B5EF4-FFF2-40B4-BE49-F238E27FC236}">
                <a16:creationId xmlns:a16="http://schemas.microsoft.com/office/drawing/2014/main" id="{16755635-A9D6-F736-E552-14D91DFC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60" y="3162044"/>
            <a:ext cx="5381340" cy="369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2DFDD-E30F-8249-6891-F1FB635F4A05}"/>
              </a:ext>
            </a:extLst>
          </p:cNvPr>
          <p:cNvSpPr txBox="1"/>
          <p:nvPr/>
        </p:nvSpPr>
        <p:spPr>
          <a:xfrm>
            <a:off x="250166" y="1613118"/>
            <a:ext cx="10856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“Images representing a 3d scene created by transforming 3d models and textures using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not *the* definition, this is my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a badly defined term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121232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DB30-86F9-F55E-3922-579CF8CC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check your results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5046C-54D8-0119-526E-82D4CDC60A11}"/>
              </a:ext>
            </a:extLst>
          </p:cNvPr>
          <p:cNvSpPr txBox="1"/>
          <p:nvPr/>
        </p:nvSpPr>
        <p:spPr>
          <a:xfrm>
            <a:off x="671804" y="3030023"/>
            <a:ext cx="46821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Does this look good to you?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missing?</a:t>
            </a:r>
            <a:endParaRPr lang="en-BE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54BDB-90D9-420A-DA3D-69906029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007" y="1556486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514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FACE-BD56-0D68-5C91-2CC584F7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104E-2172-4C42-4B43-BA06708F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flat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F817D-38F0-087A-42EB-033C9C1A5CAF}"/>
              </a:ext>
            </a:extLst>
          </p:cNvPr>
          <p:cNvSpPr txBox="1"/>
          <p:nvPr/>
        </p:nvSpPr>
        <p:spPr>
          <a:xfrm>
            <a:off x="671804" y="3030023"/>
            <a:ext cx="59885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looks painted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Almost like a balloon or marble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is because we are still lighting it </a:t>
            </a:r>
            <a:br>
              <a:rPr lang="en-US" sz="2800" dirty="0"/>
            </a:br>
            <a:r>
              <a:rPr lang="en-US" sz="2800" dirty="0"/>
              <a:t>as a sphere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 maps can fix this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3D9C2-0053-D697-178A-72F060E5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15" y="1361244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587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7F47-AAA7-1B4F-AE3E-95720C99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tour of the rest of the course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6918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0A70-B599-C2C7-2A1C-7E54CAF1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Camera’s </a:t>
            </a:r>
            <a:endParaRPr lang="en-BE" dirty="0"/>
          </a:p>
        </p:txBody>
      </p:sp>
      <p:pic>
        <p:nvPicPr>
          <p:cNvPr id="4" name="Picture 3" descr="A close-up of a kite&#10;&#10;Description automatically generated">
            <a:extLst>
              <a:ext uri="{FF2B5EF4-FFF2-40B4-BE49-F238E27FC236}">
                <a16:creationId xmlns:a16="http://schemas.microsoft.com/office/drawing/2014/main" id="{CDFC2C83-C925-904E-D696-ADCD94ACE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4073"/>
            <a:ext cx="10613171" cy="33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87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B31F-D7E4-2F20-FAEA-298FB4B4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A4481-F97E-9AEB-2C54-4C6AD704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36" y="0"/>
            <a:ext cx="3914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510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5CEF-369E-8131-D811-6844E91A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  <a:endParaRPr lang="en-BE" dirty="0"/>
          </a:p>
        </p:txBody>
      </p:sp>
      <p:pic>
        <p:nvPicPr>
          <p:cNvPr id="4" name="Picture 3" descr="A collage of different images of a sphere&#10;&#10;Description automatically generated">
            <a:extLst>
              <a:ext uri="{FF2B5EF4-FFF2-40B4-BE49-F238E27FC236}">
                <a16:creationId xmlns:a16="http://schemas.microsoft.com/office/drawing/2014/main" id="{5327C1A1-CE0C-2A3A-0FC1-E72B26699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9" y="2245567"/>
            <a:ext cx="5983923" cy="32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0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4B99-A2B7-E981-D7E5-40097578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ED848-3213-08D5-EA4D-D63C94F1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361" y="0"/>
            <a:ext cx="2727614" cy="6858000"/>
          </a:xfrm>
          <a:prstGeom prst="rect">
            <a:avLst/>
          </a:prstGeom>
        </p:spPr>
      </p:pic>
      <p:pic>
        <p:nvPicPr>
          <p:cNvPr id="6" name="Picture 5" descr="A cartoon of a child holding a shield and a sword&#10;&#10;Description automatically generated">
            <a:extLst>
              <a:ext uri="{FF2B5EF4-FFF2-40B4-BE49-F238E27FC236}">
                <a16:creationId xmlns:a16="http://schemas.microsoft.com/office/drawing/2014/main" id="{3797B101-0A59-1D5F-C7D1-BCB2AB56C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8" y="2055813"/>
            <a:ext cx="8256881" cy="412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9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DC15-9917-4BD1-C0E2-5B9EB754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generation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9A71A-8913-4617-A32A-6365CF98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2388436"/>
            <a:ext cx="7659169" cy="4258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670E3-4B24-63AB-312C-AADE6537C592}"/>
              </a:ext>
            </a:extLst>
          </p:cNvPr>
          <p:cNvSpPr txBox="1"/>
          <p:nvPr/>
        </p:nvSpPr>
        <p:spPr>
          <a:xfrm>
            <a:off x="1032588" y="1604865"/>
            <a:ext cx="575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https://www.shadertoy.com/view/MdX3Rr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2972536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0636-041A-38E5-5BAB-40AD4D5F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0C80-20E2-517A-DE7B-3EA4EB65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generation</a:t>
            </a:r>
            <a:endParaRPr lang="en-BE" dirty="0"/>
          </a:p>
        </p:txBody>
      </p:sp>
      <p:pic>
        <p:nvPicPr>
          <p:cNvPr id="6" name="Picture 5" descr="A video game of a house&#10;&#10;Description automatically generated">
            <a:extLst>
              <a:ext uri="{FF2B5EF4-FFF2-40B4-BE49-F238E27FC236}">
                <a16:creationId xmlns:a16="http://schemas.microsoft.com/office/drawing/2014/main" id="{352CD45D-062F-7BCC-53A9-135BE7A1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96" y="1604864"/>
            <a:ext cx="7879703" cy="52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226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D34-83D1-105D-F137-3B4E63A5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  <a:endParaRPr lang="en-BE" dirty="0"/>
          </a:p>
        </p:txBody>
      </p:sp>
      <p:pic>
        <p:nvPicPr>
          <p:cNvPr id="4" name="Picture 3" descr="A group of cubes in a room&#10;&#10;Description automatically generated">
            <a:extLst>
              <a:ext uri="{FF2B5EF4-FFF2-40B4-BE49-F238E27FC236}">
                <a16:creationId xmlns:a16="http://schemas.microsoft.com/office/drawing/2014/main" id="{9303842E-CEAE-9F3C-67C4-DAD6B20A6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12" y="1630027"/>
            <a:ext cx="10176588" cy="52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2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8B2-5902-1A31-48D1-637E3250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3D graphics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E331-7E3C-CA85-EF60-0A5EB30182F9}"/>
              </a:ext>
            </a:extLst>
          </p:cNvPr>
          <p:cNvSpPr txBox="1"/>
          <p:nvPr/>
        </p:nvSpPr>
        <p:spPr>
          <a:xfrm>
            <a:off x="838200" y="2105637"/>
            <a:ext cx="74415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3D models : 3D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textures : Texturing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a scene : World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transform them into an image : ???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Does anyone know the term ???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2768993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5B5E3-034E-6654-C329-E44549F0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AD9F-DA7B-4BB3-A3F8-3321AF14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  <a:endParaRPr lang="en-BE" dirty="0"/>
          </a:p>
        </p:txBody>
      </p:sp>
      <p:pic>
        <p:nvPicPr>
          <p:cNvPr id="7" name="Picture 6" descr="A collage of people and a dog&#10;&#10;Description automatically generated">
            <a:extLst>
              <a:ext uri="{FF2B5EF4-FFF2-40B4-BE49-F238E27FC236}">
                <a16:creationId xmlns:a16="http://schemas.microsoft.com/office/drawing/2014/main" id="{FFCAD4D8-28F1-8AAA-F6EB-CA267E43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74" y="1690688"/>
            <a:ext cx="8299707" cy="49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93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2965-A131-8DD0-8D79-7748E834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  <a:endParaRPr lang="en-BE" dirty="0"/>
          </a:p>
        </p:txBody>
      </p:sp>
      <p:pic>
        <p:nvPicPr>
          <p:cNvPr id="3" name="Content Placeholder 9" descr="A picture containing sitting, indoor, black&#10;&#10;Description automatically generated">
            <a:extLst>
              <a:ext uri="{FF2B5EF4-FFF2-40B4-BE49-F238E27FC236}">
                <a16:creationId xmlns:a16="http://schemas.microsoft.com/office/drawing/2014/main" id="{0B59A93A-8F68-BF9A-10E5-52FD401C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4" y="1379588"/>
            <a:ext cx="9724991" cy="54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09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EAA8-96F2-384B-C97E-061C1826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(Hardware)</a:t>
            </a:r>
            <a:endParaRPr lang="en-BE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101DA8-0A19-0D23-FC73-0E2D17C3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9" y="43695"/>
            <a:ext cx="7184571" cy="6814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BC05C-079F-6E32-55A8-E4E3649C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0" y="2310836"/>
            <a:ext cx="350568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41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3514-D613-EAE2-FE90-317C0581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1E425-FD85-B157-7FD0-07A8E734A957}"/>
              </a:ext>
            </a:extLst>
          </p:cNvPr>
          <p:cNvSpPr txBox="1"/>
          <p:nvPr/>
        </p:nvSpPr>
        <p:spPr>
          <a:xfrm>
            <a:off x="1037230" y="1931158"/>
            <a:ext cx="75525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course teaches you how 3d rendering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Specifically, </a:t>
            </a:r>
            <a:r>
              <a:rPr lang="en-US" sz="2800" dirty="0" err="1"/>
              <a:t>realtime</a:t>
            </a:r>
            <a:r>
              <a:rPr lang="en-US" sz="2800" dirty="0"/>
              <a:t> 3d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a lot of simple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concepts interact, so it can be rough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9709813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9A1-50C6-D89A-A7AD-8A280DB7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Tomorrow (maybe)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CAAF0-1DA7-7693-89B0-848F9AF4AE65}"/>
              </a:ext>
            </a:extLst>
          </p:cNvPr>
          <p:cNvSpPr txBox="1"/>
          <p:nvPr/>
        </p:nvSpPr>
        <p:spPr>
          <a:xfrm>
            <a:off x="758890" y="2401078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08D85-5BE9-69F2-65CC-E3F7839DB770}"/>
              </a:ext>
            </a:extLst>
          </p:cNvPr>
          <p:cNvSpPr txBox="1"/>
          <p:nvPr/>
        </p:nvSpPr>
        <p:spPr>
          <a:xfrm>
            <a:off x="1289805" y="2216412"/>
            <a:ext cx="4285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Will post some homework</a:t>
            </a:r>
            <a:endParaRPr lang="en-BE" sz="2800" dirty="0"/>
          </a:p>
        </p:txBody>
      </p:sp>
      <p:pic>
        <p:nvPicPr>
          <p:cNvPr id="5" name="Picture 4" descr="Cartoon characters sitting in a chair&#10;&#10;Description automatically generated">
            <a:extLst>
              <a:ext uri="{FF2B5EF4-FFF2-40B4-BE49-F238E27FC236}">
                <a16:creationId xmlns:a16="http://schemas.microsoft.com/office/drawing/2014/main" id="{62F6B600-5CD6-E7CD-113F-3E8E3005C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9800"/>
            <a:ext cx="6096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658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3385-4979-409D-4F71-A73B9BCD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1DD34-0E97-EF4B-720E-B683660CE711}"/>
              </a:ext>
            </a:extLst>
          </p:cNvPr>
          <p:cNvSpPr txBox="1"/>
          <p:nvPr/>
        </p:nvSpPr>
        <p:spPr>
          <a:xfrm>
            <a:off x="608671" y="1429078"/>
            <a:ext cx="6271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Thinking in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to position, rotate, scale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Dot product (like before)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Important class, this will be confusing for a while</a:t>
            </a:r>
          </a:p>
        </p:txBody>
      </p:sp>
      <p:pic>
        <p:nvPicPr>
          <p:cNvPr id="1026" name="Picture 2" descr="Viewport Gizmos - Blender 4.3 Manual">
            <a:hlinkClick r:id="rId2"/>
            <a:extLst>
              <a:ext uri="{FF2B5EF4-FFF2-40B4-BE49-F238E27FC236}">
                <a16:creationId xmlns:a16="http://schemas.microsoft.com/office/drawing/2014/main" id="{500C891D-F607-B330-79F1-DF38F427E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96" y="878341"/>
            <a:ext cx="4264705" cy="426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897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21121</TotalTime>
  <Words>2083</Words>
  <Application>Microsoft Office PowerPoint</Application>
  <PresentationFormat>Widescreen</PresentationFormat>
  <Paragraphs>340</Paragraphs>
  <Slides>95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I’m very happy you’re here</vt:lpstr>
      <vt:lpstr>I really like 3d graphics </vt:lpstr>
      <vt:lpstr>It’s a very satisfying topic</vt:lpstr>
      <vt:lpstr>We have very few class hours  </vt:lpstr>
      <vt:lpstr>This class</vt:lpstr>
      <vt:lpstr>Contents of this course</vt:lpstr>
      <vt:lpstr>What are “3D graphics”?</vt:lpstr>
      <vt:lpstr>Creating 3D graphics</vt:lpstr>
      <vt:lpstr>This course should be called 3D rendering</vt:lpstr>
      <vt:lpstr>There are two kinds of rendering</vt:lpstr>
      <vt:lpstr>There are two kinds of rendering</vt:lpstr>
      <vt:lpstr>There are two kinds of rendering</vt:lpstr>
      <vt:lpstr>There are two kinds of rendering</vt:lpstr>
      <vt:lpstr>What is the big difference?</vt:lpstr>
      <vt:lpstr>What is the big difference?</vt:lpstr>
      <vt:lpstr>What is the big difference?</vt:lpstr>
      <vt:lpstr>What is the big difference?</vt:lpstr>
      <vt:lpstr>Trick question! It doesn’t matter</vt:lpstr>
      <vt:lpstr>This course should be called “realtime 3D rendering”</vt:lpstr>
      <vt:lpstr>Course schedule</vt:lpstr>
      <vt:lpstr>This might not make a lot of sense yet</vt:lpstr>
      <vt:lpstr>Reframe: we want to understand why a pixel has it’s color</vt:lpstr>
      <vt:lpstr>What questions do you have?</vt:lpstr>
      <vt:lpstr>This class</vt:lpstr>
      <vt:lpstr>Evaluation of this course</vt:lpstr>
      <vt:lpstr>Project</vt:lpstr>
      <vt:lpstr>Is that clear? Any concerns?</vt:lpstr>
      <vt:lpstr>This class</vt:lpstr>
      <vt:lpstr>Questions</vt:lpstr>
      <vt:lpstr>Contacting me : send me an email!</vt:lpstr>
      <vt:lpstr>Abscences</vt:lpstr>
      <vt:lpstr>ChatGPT et al</vt:lpstr>
      <vt:lpstr>This class</vt:lpstr>
      <vt:lpstr>First install the following</vt:lpstr>
      <vt:lpstr>What is Unity?</vt:lpstr>
      <vt:lpstr>Why Unity? Any ideas?</vt:lpstr>
      <vt:lpstr>Why Unity?</vt:lpstr>
      <vt:lpstr>Why not Unity? Any ideas?</vt:lpstr>
      <vt:lpstr>Why not Unity?</vt:lpstr>
      <vt:lpstr>What do we need to learn</vt:lpstr>
      <vt:lpstr>1 Unity Editor</vt:lpstr>
      <vt:lpstr>2 C#</vt:lpstr>
      <vt:lpstr>3 HLSL</vt:lpstr>
      <vt:lpstr>The next hour-ish</vt:lpstr>
      <vt:lpstr>1 : Create a new project</vt:lpstr>
      <vt:lpstr>2. Choose 3D (URP), download template</vt:lpstr>
      <vt:lpstr>3 Actually create the project</vt:lpstr>
      <vt:lpstr>4 Check that you see this, and try to move around</vt:lpstr>
      <vt:lpstr>5 Add a sphere to the world</vt:lpstr>
      <vt:lpstr>6 Right click in project window,   Create-&gt;Shader Graph-&gt;URP-&gt;Lit Shader Graph</vt:lpstr>
      <vt:lpstr>7 Click the box next to “Base Color”, and pick blue </vt:lpstr>
      <vt:lpstr>8 Go back to scene view. Click arrow next to   graph, and drag that (material) on the scene sphere</vt:lpstr>
      <vt:lpstr>9 Victory?</vt:lpstr>
      <vt:lpstr>What is the difference between these two?</vt:lpstr>
      <vt:lpstr>This is a sphere that is pure blue</vt:lpstr>
      <vt:lpstr>This is a blue sphere, lit by a light</vt:lpstr>
      <vt:lpstr>We are going to learn how to make the lit one</vt:lpstr>
      <vt:lpstr>10 Right click in project window,   Create-&gt;Shader Graph-&gt;URP-&gt;Unlit Shader Graph </vt:lpstr>
      <vt:lpstr>11 Set base color to blue, SAVE, apply the material</vt:lpstr>
      <vt:lpstr>12 Check your results in Scene View</vt:lpstr>
      <vt:lpstr>13 Start adding nodes to your graph  On graph: right click, create node</vt:lpstr>
      <vt:lpstr>14 Continue adding nodes to your graph</vt:lpstr>
      <vt:lpstr>15 Save your graph and check your results </vt:lpstr>
      <vt:lpstr>This looks very interesting!</vt:lpstr>
      <vt:lpstr>This looks very interesting! (not a joke)</vt:lpstr>
      <vt:lpstr>We have just implemented diffuse lighting</vt:lpstr>
      <vt:lpstr>We used 3 concept to implement it </vt:lpstr>
      <vt:lpstr>1 N is the vector perpendicular to the surface</vt:lpstr>
      <vt:lpstr>1 N is the vector perpendicular to the surface</vt:lpstr>
      <vt:lpstr>1 N is the vector perpendicular to the surface</vt:lpstr>
      <vt:lpstr>2 The light direction </vt:lpstr>
      <vt:lpstr>2 The light direction </vt:lpstr>
      <vt:lpstr>3 The dot product</vt:lpstr>
      <vt:lpstr>So now we should understand this image</vt:lpstr>
      <vt:lpstr>You see why this course is complex</vt:lpstr>
      <vt:lpstr>Let’s use a texture for a nicer result</vt:lpstr>
      <vt:lpstr>Add a Multiply between Saturate and the output</vt:lpstr>
      <vt:lpstr>Add a Sample Texture 2D</vt:lpstr>
      <vt:lpstr>Save and check your results</vt:lpstr>
      <vt:lpstr>It looks flat</vt:lpstr>
      <vt:lpstr>Quick tour of the rest of the course</vt:lpstr>
      <vt:lpstr>Camera’s </vt:lpstr>
      <vt:lpstr>Pipeline</vt:lpstr>
      <vt:lpstr>Materials</vt:lpstr>
      <vt:lpstr>Materials</vt:lpstr>
      <vt:lpstr>Procedural generation</vt:lpstr>
      <vt:lpstr>Procedural generation</vt:lpstr>
      <vt:lpstr>Post Processing</vt:lpstr>
      <vt:lpstr>Post Processing</vt:lpstr>
      <vt:lpstr>Aliasing</vt:lpstr>
      <vt:lpstr>(Hardware)</vt:lpstr>
      <vt:lpstr>Recap</vt:lpstr>
      <vt:lpstr>Tomorrow (maybe)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Nijs, Daan (246888)</cp:lastModifiedBy>
  <cp:revision>24</cp:revision>
  <dcterms:created xsi:type="dcterms:W3CDTF">2024-01-29T23:06:06Z</dcterms:created>
  <dcterms:modified xsi:type="dcterms:W3CDTF">2025-02-12T13:55:12Z</dcterms:modified>
</cp:coreProperties>
</file>